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303" r:id="rId3"/>
    <p:sldId id="257" r:id="rId4"/>
    <p:sldId id="258" r:id="rId5"/>
    <p:sldId id="296" r:id="rId6"/>
    <p:sldId id="259" r:id="rId7"/>
    <p:sldId id="260" r:id="rId8"/>
    <p:sldId id="261" r:id="rId9"/>
    <p:sldId id="262" r:id="rId10"/>
    <p:sldId id="263" r:id="rId11"/>
    <p:sldId id="280" r:id="rId12"/>
    <p:sldId id="281" r:id="rId13"/>
    <p:sldId id="264" r:id="rId14"/>
    <p:sldId id="266" r:id="rId15"/>
    <p:sldId id="267" r:id="rId16"/>
    <p:sldId id="297" r:id="rId17"/>
    <p:sldId id="282" r:id="rId18"/>
    <p:sldId id="283" r:id="rId19"/>
    <p:sldId id="268" r:id="rId20"/>
    <p:sldId id="270" r:id="rId21"/>
    <p:sldId id="271" r:id="rId22"/>
    <p:sldId id="272" r:id="rId23"/>
    <p:sldId id="274" r:id="rId24"/>
    <p:sldId id="269" r:id="rId25"/>
    <p:sldId id="284" r:id="rId26"/>
    <p:sldId id="295" r:id="rId27"/>
    <p:sldId id="298" r:id="rId28"/>
    <p:sldId id="275" r:id="rId29"/>
    <p:sldId id="287" r:id="rId30"/>
    <p:sldId id="299" r:id="rId31"/>
    <p:sldId id="300" r:id="rId32"/>
    <p:sldId id="286" r:id="rId33"/>
    <p:sldId id="285" r:id="rId34"/>
    <p:sldId id="294" r:id="rId35"/>
    <p:sldId id="277" r:id="rId36"/>
    <p:sldId id="301" r:id="rId37"/>
    <p:sldId id="288" r:id="rId38"/>
    <p:sldId id="289" r:id="rId39"/>
    <p:sldId id="290" r:id="rId40"/>
    <p:sldId id="291" r:id="rId41"/>
    <p:sldId id="292" r:id="rId42"/>
    <p:sldId id="293" r:id="rId43"/>
    <p:sldId id="302" r:id="rId44"/>
    <p:sldId id="304" r:id="rId45"/>
    <p:sldId id="557" r:id="rId4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/>
    <p:restoredTop sz="94658"/>
  </p:normalViewPr>
  <p:slideViewPr>
    <p:cSldViewPr snapToGrid="0">
      <p:cViewPr varScale="1">
        <p:scale>
          <a:sx n="104" d="100"/>
          <a:sy n="104" d="100"/>
        </p:scale>
        <p:origin x="232" y="5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CC9587-406D-40AF-5BBB-990C93C86A9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6A6C796-0172-D3B0-8534-4BB9F5E5A68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81D348-E952-489A-1BF1-575C87D407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74632C-2841-064B-83BB-AD01DA2BD8CA}" type="datetimeFigureOut">
              <a:rPr lang="en-US" smtClean="0"/>
              <a:t>9/4/25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8B4ED2C-73A2-2C61-7E19-6BEE107F88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D3B684A-0030-60B0-12CF-8A19DA9B3C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7BB51C-E4D1-3946-883B-C540B8B91C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16300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34FC99-446C-24AD-0877-663D47D505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5D2C631-F155-101A-9DE6-2ACC3252577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01D2DF0-65AA-B18C-2806-A3FB82CA54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74632C-2841-064B-83BB-AD01DA2BD8CA}" type="datetimeFigureOut">
              <a:rPr lang="en-US" smtClean="0"/>
              <a:t>9/4/25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61A0E40-D11A-42F6-3469-1CC4D38F2A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30A5788-F09D-1E6B-BAD8-990ECE01FF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7BB51C-E4D1-3946-883B-C540B8B91C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76893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5FC27A-BCFB-682B-6CAB-9E32F65B6A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02EEAE4-DB14-07D2-645F-09915C35103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3769283-E96A-2412-8220-6BBF492434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74632C-2841-064B-83BB-AD01DA2BD8CA}" type="datetimeFigureOut">
              <a:rPr lang="en-US" smtClean="0"/>
              <a:t>9/4/25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0F167B1-9A31-6DA1-EA3E-89A36DA7AF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265DE8D-F82B-EB42-C4DF-1E92A067FE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7BB51C-E4D1-3946-883B-C540B8B91C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20371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FF34A9-5E77-8177-292B-54113D87E0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48B7A5B-6514-8F1C-4F8D-1174BD36ED2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99B6746-975B-086F-74DF-6AB044A05E7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D4F23C2-3815-8150-9592-8F741CA46C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74632C-2841-064B-83BB-AD01DA2BD8CA}" type="datetimeFigureOut">
              <a:rPr lang="en-US" smtClean="0"/>
              <a:t>9/4/25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5CDDF3C-F566-1557-B802-04D073A83D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11CE786-47B4-4628-C5CD-C00F2AF774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7BB51C-E4D1-3946-883B-C540B8B91C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35598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3A8ED3-2A4C-4F6B-7815-E57A10EA9D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430D02B-17C0-A90D-B741-68CDEEE2767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D8B2937-22FC-FBAA-8B56-AB860807456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4073D3B-81DA-BC47-1820-B05EA5C0AA2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DA7B486-4DB8-CE29-8184-3F3EA784F28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3887047-590F-4122-1A38-58BE2C5F55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74632C-2841-064B-83BB-AD01DA2BD8CA}" type="datetimeFigureOut">
              <a:rPr lang="en-US" smtClean="0"/>
              <a:t>9/4/25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1179DAD-D374-09C6-8028-94DCA1617D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72C804D-73EE-5D18-5360-01BECCE692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7BB51C-E4D1-3946-883B-C540B8B91C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84059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E250DF-D779-C053-4DA4-72DFD5641F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E201FB7-F904-88B6-34D7-7573E3B749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74632C-2841-064B-83BB-AD01DA2BD8CA}" type="datetimeFigureOut">
              <a:rPr lang="en-US" smtClean="0"/>
              <a:t>9/4/25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1BB857F-EEA1-BB18-F207-D9A00EB07B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819536F-49D8-3184-13DC-AFD0B024E9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7BB51C-E4D1-3946-883B-C540B8B91C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47439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F72B16A-75C0-1C8E-D9B0-DD75F4D4E2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74632C-2841-064B-83BB-AD01DA2BD8CA}" type="datetimeFigureOut">
              <a:rPr lang="en-US" smtClean="0"/>
              <a:t>9/4/25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5556C12-BDB4-C287-E529-B5D8BB443D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DF796F0-DEED-5B9A-5201-ADF90B4ACA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7BB51C-E4D1-3946-883B-C540B8B91C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93154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C06644-D275-62BB-1A35-6A6E132F5D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1D4706-857E-B4B2-2435-34DEA1C7BF4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0D9D1CA-F606-882A-955F-4D138967A24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4148432-EFA3-0C07-1506-8D8F7BF8CB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74632C-2841-064B-83BB-AD01DA2BD8CA}" type="datetimeFigureOut">
              <a:rPr lang="en-US" smtClean="0"/>
              <a:t>9/4/25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3D81E09-A260-372C-BB9C-91DB7A40B0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FEFB597-9B02-3C7B-14A6-070CF3A4B3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7BB51C-E4D1-3946-883B-C540B8B91C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18529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0CC812-0105-DA85-A3FD-6CF5564020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C4D222B-EBC3-EFC3-0F15-E9EB39EBFA2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0F2B594-2F9B-0923-0853-93F550A4E6C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C8DB983-40B8-F4E4-B8E4-5A16D333E0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74632C-2841-064B-83BB-AD01DA2BD8CA}" type="datetimeFigureOut">
              <a:rPr lang="en-US" smtClean="0"/>
              <a:t>9/4/25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7EAA259-9304-F231-1636-6D14DD3464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3C34059-780A-3D07-3B40-FB42C5D42A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7BB51C-E4D1-3946-883B-C540B8B91C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64776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AD72C1-3897-F192-F694-B9C5B427E8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7006C6F-9AE6-6E86-C3A6-735B82F867F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3613824-05B2-1758-FD12-A46DAFEEFF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74632C-2841-064B-83BB-AD01DA2BD8CA}" type="datetimeFigureOut">
              <a:rPr lang="en-US" smtClean="0"/>
              <a:t>9/4/25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CBADE1B-C008-E098-A3F3-CB09BFEF1C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4EE5B1-D64C-7772-07F9-7D21206B1E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7BB51C-E4D1-3946-883B-C540B8B91C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73184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C142FB9-FD29-346D-96FA-6E27BCBCD94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F583F14-8DCB-8CA3-CE19-A7F8BDAF6BC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EA432E9-4039-1F90-E1ED-3F523A99B2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74632C-2841-064B-83BB-AD01DA2BD8CA}" type="datetimeFigureOut">
              <a:rPr lang="en-US" smtClean="0"/>
              <a:t>9/4/25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D87D018-E0B6-B098-2B36-F8693B2AFF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458CA7-CC6A-F854-5721-4CED61BCAD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7BB51C-E4D1-3946-883B-C540B8B91C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61170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Big Image Placeho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/>
          </a:p>
        </p:txBody>
      </p:sp>
      <p:sp>
        <p:nvSpPr>
          <p:cNvPr id="4" name="Picture Placeholder 13"/>
          <p:cNvSpPr>
            <a:spLocks noGrp="1"/>
          </p:cNvSpPr>
          <p:nvPr>
            <p:ph type="pic" sz="quarter" idx="13"/>
          </p:nvPr>
        </p:nvSpPr>
        <p:spPr>
          <a:xfrm>
            <a:off x="1" y="0"/>
            <a:ext cx="6784407" cy="6858000"/>
          </a:xfrm>
          <a:effectLst/>
        </p:spPr>
        <p:txBody>
          <a:bodyPr>
            <a:normAutofit/>
          </a:bodyPr>
          <a:lstStyle>
            <a:lvl1pPr marL="0" indent="0">
              <a:buNone/>
              <a:defRPr sz="2100">
                <a:ln>
                  <a:noFill/>
                </a:ln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79771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0F3E217-7098-5F55-D508-F9AD76FF19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D2C645F-73A3-E3E6-CAC6-0D85579B88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A9E5AD9-6092-7C8F-B319-F2830D35A61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474632C-2841-064B-83BB-AD01DA2BD8CA}" type="datetimeFigureOut">
              <a:rPr lang="en-US" smtClean="0"/>
              <a:t>9/4/25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A6E1611-ABA7-0095-75CB-A0639C41A95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538F3CF-8520-2160-7EB9-77F18CB696D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17BB51C-E4D1-3946-883B-C540B8B91C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03863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://www.rvtrader.com/" TargetMode="Externa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2.xml"/><Relationship Id="rId5" Type="http://schemas.openxmlformats.org/officeDocument/2006/relationships/hyperlink" Target="mailto:Jim@TeamJacobus.com" TargetMode="External"/><Relationship Id="rId4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657F69E0-C4B0-4BEC-A689-4F8D877F05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A black and white rv&#10;&#10;AI-generated content may be incorrect.">
            <a:extLst>
              <a:ext uri="{FF2B5EF4-FFF2-40B4-BE49-F238E27FC236}">
                <a16:creationId xmlns:a16="http://schemas.microsoft.com/office/drawing/2014/main" id="{61E05BA7-100D-949D-9D9B-F921ADB97190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50000"/>
          </a:blip>
          <a:srcRect l="7212" r="13696"/>
          <a:stretch>
            <a:fillRect/>
          </a:stretch>
        </p:blipFill>
        <p:spPr>
          <a:xfrm>
            <a:off x="20" y="10"/>
            <a:ext cx="12188930" cy="685799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BBB42EA-F791-6359-E6B8-08700E5B3D2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3063240"/>
          </a:xfrm>
        </p:spPr>
        <p:txBody>
          <a:bodyPr>
            <a:normAutofit fontScale="90000"/>
          </a:bodyPr>
          <a:lstStyle/>
          <a:p>
            <a:r>
              <a:rPr lang="en-US" sz="6100" dirty="0">
                <a:solidFill>
                  <a:schemeClr val="bg1"/>
                </a:solidFill>
              </a:rPr>
              <a:t>How To Confidently Buy Your Next Grand Design and Save $1,000’s of Dollars In the Process!!!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CCE76D8-8232-526A-3D9E-A0DCE49D6CD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7048" y="4599432"/>
            <a:ext cx="9144000" cy="1536192"/>
          </a:xfrm>
        </p:spPr>
        <p:txBody>
          <a:bodyPr>
            <a:normAutofit/>
          </a:bodyPr>
          <a:lstStyle/>
          <a:p>
            <a:r>
              <a:rPr lang="en-US">
                <a:solidFill>
                  <a:schemeClr val="bg1"/>
                </a:solidFill>
              </a:rPr>
              <a:t>August 28</a:t>
            </a:r>
            <a:r>
              <a:rPr lang="en-US" baseline="30000">
                <a:solidFill>
                  <a:schemeClr val="bg1"/>
                </a:solidFill>
              </a:rPr>
              <a:t>th</a:t>
            </a:r>
            <a:r>
              <a:rPr lang="en-US">
                <a:solidFill>
                  <a:schemeClr val="bg1"/>
                </a:solidFill>
              </a:rPr>
              <a:t>, 2025</a:t>
            </a:r>
          </a:p>
          <a:p>
            <a:r>
              <a:rPr lang="en-US">
                <a:solidFill>
                  <a:schemeClr val="bg1"/>
                </a:solidFill>
              </a:rPr>
              <a:t>Grand Design National Owners Rally</a:t>
            </a:r>
          </a:p>
        </p:txBody>
      </p:sp>
      <p:sp>
        <p:nvSpPr>
          <p:cNvPr id="12" name="sketchy line">
            <a:extLst>
              <a:ext uri="{FF2B5EF4-FFF2-40B4-BE49-F238E27FC236}">
                <a16:creationId xmlns:a16="http://schemas.microsoft.com/office/drawing/2014/main" id="{9F6380B4-6A1C-481E-8408-B4E6C75B9B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974206" y="4368623"/>
            <a:ext cx="4243589" cy="18288"/>
          </a:xfrm>
          <a:custGeom>
            <a:avLst/>
            <a:gdLst>
              <a:gd name="connsiteX0" fmla="*/ 0 w 4243589"/>
              <a:gd name="connsiteY0" fmla="*/ 0 h 18288"/>
              <a:gd name="connsiteX1" fmla="*/ 478919 w 4243589"/>
              <a:gd name="connsiteY1" fmla="*/ 0 h 18288"/>
              <a:gd name="connsiteX2" fmla="*/ 957839 w 4243589"/>
              <a:gd name="connsiteY2" fmla="*/ 0 h 18288"/>
              <a:gd name="connsiteX3" fmla="*/ 1521630 w 4243589"/>
              <a:gd name="connsiteY3" fmla="*/ 0 h 18288"/>
              <a:gd name="connsiteX4" fmla="*/ 2212729 w 4243589"/>
              <a:gd name="connsiteY4" fmla="*/ 0 h 18288"/>
              <a:gd name="connsiteX5" fmla="*/ 2734084 w 4243589"/>
              <a:gd name="connsiteY5" fmla="*/ 0 h 18288"/>
              <a:gd name="connsiteX6" fmla="*/ 3255439 w 4243589"/>
              <a:gd name="connsiteY6" fmla="*/ 0 h 18288"/>
              <a:gd name="connsiteX7" fmla="*/ 4243589 w 4243589"/>
              <a:gd name="connsiteY7" fmla="*/ 0 h 18288"/>
              <a:gd name="connsiteX8" fmla="*/ 4243589 w 4243589"/>
              <a:gd name="connsiteY8" fmla="*/ 18288 h 18288"/>
              <a:gd name="connsiteX9" fmla="*/ 3594926 w 4243589"/>
              <a:gd name="connsiteY9" fmla="*/ 18288 h 18288"/>
              <a:gd name="connsiteX10" fmla="*/ 3073571 w 4243589"/>
              <a:gd name="connsiteY10" fmla="*/ 18288 h 18288"/>
              <a:gd name="connsiteX11" fmla="*/ 2552216 w 4243589"/>
              <a:gd name="connsiteY11" fmla="*/ 18288 h 18288"/>
              <a:gd name="connsiteX12" fmla="*/ 1903553 w 4243589"/>
              <a:gd name="connsiteY12" fmla="*/ 18288 h 18288"/>
              <a:gd name="connsiteX13" fmla="*/ 1212454 w 4243589"/>
              <a:gd name="connsiteY13" fmla="*/ 18288 h 18288"/>
              <a:gd name="connsiteX14" fmla="*/ 733535 w 4243589"/>
              <a:gd name="connsiteY14" fmla="*/ 18288 h 18288"/>
              <a:gd name="connsiteX15" fmla="*/ 0 w 4243589"/>
              <a:gd name="connsiteY15" fmla="*/ 18288 h 18288"/>
              <a:gd name="connsiteX16" fmla="*/ 0 w 4243589"/>
              <a:gd name="connsiteY16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18288" fill="none" extrusionOk="0">
                <a:moveTo>
                  <a:pt x="0" y="0"/>
                </a:moveTo>
                <a:cubicBezTo>
                  <a:pt x="213395" y="-21006"/>
                  <a:pt x="307421" y="-18116"/>
                  <a:pt x="478919" y="0"/>
                </a:cubicBezTo>
                <a:cubicBezTo>
                  <a:pt x="650417" y="18116"/>
                  <a:pt x="831092" y="-21237"/>
                  <a:pt x="957839" y="0"/>
                </a:cubicBezTo>
                <a:cubicBezTo>
                  <a:pt x="1084586" y="21237"/>
                  <a:pt x="1301682" y="25124"/>
                  <a:pt x="1521630" y="0"/>
                </a:cubicBezTo>
                <a:cubicBezTo>
                  <a:pt x="1741578" y="-25124"/>
                  <a:pt x="1970269" y="-29139"/>
                  <a:pt x="2212729" y="0"/>
                </a:cubicBezTo>
                <a:cubicBezTo>
                  <a:pt x="2455189" y="29139"/>
                  <a:pt x="2558847" y="-4796"/>
                  <a:pt x="2734084" y="0"/>
                </a:cubicBezTo>
                <a:cubicBezTo>
                  <a:pt x="2909321" y="4796"/>
                  <a:pt x="3097217" y="-13409"/>
                  <a:pt x="3255439" y="0"/>
                </a:cubicBezTo>
                <a:cubicBezTo>
                  <a:pt x="3413662" y="13409"/>
                  <a:pt x="3979999" y="-10121"/>
                  <a:pt x="4243589" y="0"/>
                </a:cubicBezTo>
                <a:cubicBezTo>
                  <a:pt x="4244484" y="8974"/>
                  <a:pt x="4243043" y="9359"/>
                  <a:pt x="4243589" y="18288"/>
                </a:cubicBezTo>
                <a:cubicBezTo>
                  <a:pt x="4058777" y="31246"/>
                  <a:pt x="3910348" y="3158"/>
                  <a:pt x="3594926" y="18288"/>
                </a:cubicBezTo>
                <a:cubicBezTo>
                  <a:pt x="3279504" y="33418"/>
                  <a:pt x="3319955" y="-3977"/>
                  <a:pt x="3073571" y="18288"/>
                </a:cubicBezTo>
                <a:cubicBezTo>
                  <a:pt x="2827187" y="40553"/>
                  <a:pt x="2767387" y="1863"/>
                  <a:pt x="2552216" y="18288"/>
                </a:cubicBezTo>
                <a:cubicBezTo>
                  <a:pt x="2337046" y="34713"/>
                  <a:pt x="2181871" y="19527"/>
                  <a:pt x="1903553" y="18288"/>
                </a:cubicBezTo>
                <a:cubicBezTo>
                  <a:pt x="1625235" y="17049"/>
                  <a:pt x="1557672" y="24174"/>
                  <a:pt x="1212454" y="18288"/>
                </a:cubicBezTo>
                <a:cubicBezTo>
                  <a:pt x="867236" y="12402"/>
                  <a:pt x="874382" y="15627"/>
                  <a:pt x="733535" y="18288"/>
                </a:cubicBezTo>
                <a:cubicBezTo>
                  <a:pt x="592688" y="20949"/>
                  <a:pt x="183477" y="14753"/>
                  <a:pt x="0" y="18288"/>
                </a:cubicBezTo>
                <a:cubicBezTo>
                  <a:pt x="-229" y="14222"/>
                  <a:pt x="509" y="5816"/>
                  <a:pt x="0" y="0"/>
                </a:cubicBezTo>
                <a:close/>
              </a:path>
              <a:path w="4243589" h="18288" stroke="0" extrusionOk="0">
                <a:moveTo>
                  <a:pt x="0" y="0"/>
                </a:moveTo>
                <a:cubicBezTo>
                  <a:pt x="143690" y="16630"/>
                  <a:pt x="266667" y="14847"/>
                  <a:pt x="521355" y="0"/>
                </a:cubicBezTo>
                <a:cubicBezTo>
                  <a:pt x="776043" y="-14847"/>
                  <a:pt x="814491" y="-17363"/>
                  <a:pt x="1000275" y="0"/>
                </a:cubicBezTo>
                <a:cubicBezTo>
                  <a:pt x="1186059" y="17363"/>
                  <a:pt x="1352504" y="-23507"/>
                  <a:pt x="1521630" y="0"/>
                </a:cubicBezTo>
                <a:cubicBezTo>
                  <a:pt x="1690756" y="23507"/>
                  <a:pt x="1889525" y="5871"/>
                  <a:pt x="2127857" y="0"/>
                </a:cubicBezTo>
                <a:cubicBezTo>
                  <a:pt x="2366189" y="-5871"/>
                  <a:pt x="2620628" y="-27997"/>
                  <a:pt x="2776520" y="0"/>
                </a:cubicBezTo>
                <a:cubicBezTo>
                  <a:pt x="2932412" y="27997"/>
                  <a:pt x="3131683" y="-25073"/>
                  <a:pt x="3467618" y="0"/>
                </a:cubicBezTo>
                <a:cubicBezTo>
                  <a:pt x="3803553" y="25073"/>
                  <a:pt x="4017371" y="3071"/>
                  <a:pt x="4243589" y="0"/>
                </a:cubicBezTo>
                <a:cubicBezTo>
                  <a:pt x="4243134" y="6162"/>
                  <a:pt x="4243492" y="11775"/>
                  <a:pt x="4243589" y="18288"/>
                </a:cubicBezTo>
                <a:cubicBezTo>
                  <a:pt x="4017834" y="-5779"/>
                  <a:pt x="3834586" y="13376"/>
                  <a:pt x="3594926" y="18288"/>
                </a:cubicBezTo>
                <a:cubicBezTo>
                  <a:pt x="3355266" y="23200"/>
                  <a:pt x="3204179" y="2869"/>
                  <a:pt x="2903827" y="18288"/>
                </a:cubicBezTo>
                <a:cubicBezTo>
                  <a:pt x="2603475" y="33707"/>
                  <a:pt x="2526187" y="46187"/>
                  <a:pt x="2212729" y="18288"/>
                </a:cubicBezTo>
                <a:cubicBezTo>
                  <a:pt x="1899271" y="-9611"/>
                  <a:pt x="1966289" y="29692"/>
                  <a:pt x="1733809" y="18288"/>
                </a:cubicBezTo>
                <a:cubicBezTo>
                  <a:pt x="1501329" y="6884"/>
                  <a:pt x="1343612" y="12492"/>
                  <a:pt x="1085146" y="18288"/>
                </a:cubicBezTo>
                <a:cubicBezTo>
                  <a:pt x="826680" y="24084"/>
                  <a:pt x="778184" y="35607"/>
                  <a:pt x="521355" y="18288"/>
                </a:cubicBezTo>
                <a:cubicBezTo>
                  <a:pt x="264526" y="969"/>
                  <a:pt x="120277" y="4268"/>
                  <a:pt x="0" y="18288"/>
                </a:cubicBezTo>
                <a:cubicBezTo>
                  <a:pt x="766" y="10800"/>
                  <a:pt x="-457" y="8180"/>
                  <a:pt x="0" y="0"/>
                </a:cubicBezTo>
                <a:close/>
              </a:path>
            </a:pathLst>
          </a:custGeom>
          <a:solidFill>
            <a:srgbClr val="FFFFFF">
              <a:alpha val="75000"/>
            </a:srgbClr>
          </a:solidFill>
          <a:ln w="44450" cap="rnd">
            <a:solidFill>
              <a:schemeClr val="bg1">
                <a:alpha val="75000"/>
              </a:schemeClr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74352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0080" y="325369"/>
            <a:ext cx="4368602" cy="1956841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600"/>
              <a:t>📋 Agenda – What We’ll Cover</a:t>
            </a:r>
          </a:p>
        </p:txBody>
      </p:sp>
      <p:sp>
        <p:nvSpPr>
          <p:cNvPr id="11" name="sketchy line">
            <a:extLst>
              <a:ext uri="{FF2B5EF4-FFF2-40B4-BE49-F238E27FC236}">
                <a16:creationId xmlns:a16="http://schemas.microsoft.com/office/drawing/2014/main" id="{D4974D33-8DC5-464E-8C6D-BE58F0669C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80" y="2586994"/>
            <a:ext cx="3474720" cy="18288"/>
          </a:xfrm>
          <a:custGeom>
            <a:avLst/>
            <a:gdLst>
              <a:gd name="connsiteX0" fmla="*/ 0 w 3474720"/>
              <a:gd name="connsiteY0" fmla="*/ 0 h 18288"/>
              <a:gd name="connsiteX1" fmla="*/ 694944 w 3474720"/>
              <a:gd name="connsiteY1" fmla="*/ 0 h 18288"/>
              <a:gd name="connsiteX2" fmla="*/ 1355141 w 3474720"/>
              <a:gd name="connsiteY2" fmla="*/ 0 h 18288"/>
              <a:gd name="connsiteX3" fmla="*/ 2015338 w 3474720"/>
              <a:gd name="connsiteY3" fmla="*/ 0 h 18288"/>
              <a:gd name="connsiteX4" fmla="*/ 2779776 w 3474720"/>
              <a:gd name="connsiteY4" fmla="*/ 0 h 18288"/>
              <a:gd name="connsiteX5" fmla="*/ 3474720 w 3474720"/>
              <a:gd name="connsiteY5" fmla="*/ 0 h 18288"/>
              <a:gd name="connsiteX6" fmla="*/ 3474720 w 3474720"/>
              <a:gd name="connsiteY6" fmla="*/ 18288 h 18288"/>
              <a:gd name="connsiteX7" fmla="*/ 2779776 w 3474720"/>
              <a:gd name="connsiteY7" fmla="*/ 18288 h 18288"/>
              <a:gd name="connsiteX8" fmla="*/ 2189074 w 3474720"/>
              <a:gd name="connsiteY8" fmla="*/ 18288 h 18288"/>
              <a:gd name="connsiteX9" fmla="*/ 1528877 w 3474720"/>
              <a:gd name="connsiteY9" fmla="*/ 18288 h 18288"/>
              <a:gd name="connsiteX10" fmla="*/ 868680 w 3474720"/>
              <a:gd name="connsiteY10" fmla="*/ 18288 h 18288"/>
              <a:gd name="connsiteX11" fmla="*/ 0 w 3474720"/>
              <a:gd name="connsiteY11" fmla="*/ 18288 h 18288"/>
              <a:gd name="connsiteX12" fmla="*/ 0 w 3474720"/>
              <a:gd name="connsiteY12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640080" y="2605282"/>
            <a:ext cx="4882415" cy="332066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285750" indent="-285750">
              <a:lnSpc>
                <a:spcPct val="150000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 sz="2400"/>
            </a:pPr>
            <a:r>
              <a:rPr lang="en-US" sz="2200" dirty="0"/>
              <a:t>Building Buyer Confidence</a:t>
            </a:r>
          </a:p>
          <a:p>
            <a:pPr indent="-228600">
              <a:lnSpc>
                <a:spcPct val="150000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 sz="2400"/>
            </a:pPr>
            <a:r>
              <a:rPr lang="en-US" sz="2200" dirty="0"/>
              <a:t>Making the Right Choice – Floor Plan, Manufacturer, Dealer, Salesperson</a:t>
            </a:r>
          </a:p>
          <a:p>
            <a:pPr indent="-228600">
              <a:lnSpc>
                <a:spcPct val="150000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 sz="2400"/>
            </a:pPr>
            <a:r>
              <a:rPr lang="en-US" sz="2200" dirty="0"/>
              <a:t>Financing Your RV Purchase</a:t>
            </a:r>
          </a:p>
          <a:p>
            <a:pPr indent="-228600">
              <a:lnSpc>
                <a:spcPct val="150000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 sz="2400"/>
            </a:pPr>
            <a:r>
              <a:rPr lang="en-US" sz="2200" dirty="0"/>
              <a:t>The 'Game' of Buying – Discounts, Timing &amp; Negotiation</a:t>
            </a:r>
          </a:p>
          <a:p>
            <a:pPr indent="-228600">
              <a:lnSpc>
                <a:spcPct val="150000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 sz="2400"/>
            </a:pPr>
            <a:r>
              <a:rPr lang="en-US" sz="2200" dirty="0"/>
              <a:t>Mindset Tips &amp; Strategies</a:t>
            </a:r>
          </a:p>
        </p:txBody>
      </p:sp>
      <p:pic>
        <p:nvPicPr>
          <p:cNvPr id="4" name="Picture 3" descr="A black and white rv&#10;&#10;AI-generated content may be incorrect.">
            <a:extLst>
              <a:ext uri="{FF2B5EF4-FFF2-40B4-BE49-F238E27FC236}">
                <a16:creationId xmlns:a16="http://schemas.microsoft.com/office/drawing/2014/main" id="{810B728C-12C7-3205-7A71-66DD1148F66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1638" r="2131" b="-1"/>
          <a:stretch>
            <a:fillRect/>
          </a:stretch>
        </p:blipFill>
        <p:spPr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0097539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0080" y="325369"/>
            <a:ext cx="4368602" cy="1956841"/>
          </a:xfrm>
        </p:spPr>
        <p:txBody>
          <a:bodyPr vert="horz" lIns="91440" tIns="45720" rIns="91440" bIns="45720" rtlCol="0" anchor="b">
            <a:normAutofit/>
          </a:bodyPr>
          <a:lstStyle/>
          <a:p>
            <a:pPr>
              <a:defRPr sz="4000" b="1">
                <a:solidFill>
                  <a:srgbClr val="003366"/>
                </a:solidFill>
              </a:defRPr>
            </a:pPr>
            <a:r>
              <a:rPr lang="en-US" sz="5400"/>
              <a:t>✅ What Is Confidence?</a:t>
            </a:r>
          </a:p>
        </p:txBody>
      </p:sp>
      <p:sp>
        <p:nvSpPr>
          <p:cNvPr id="14" name="sketchy line">
            <a:extLst>
              <a:ext uri="{FF2B5EF4-FFF2-40B4-BE49-F238E27FC236}">
                <a16:creationId xmlns:a16="http://schemas.microsoft.com/office/drawing/2014/main" id="{D4974D33-8DC5-464E-8C6D-BE58F0669C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80" y="2586994"/>
            <a:ext cx="3474720" cy="18288"/>
          </a:xfrm>
          <a:custGeom>
            <a:avLst/>
            <a:gdLst>
              <a:gd name="connsiteX0" fmla="*/ 0 w 3474720"/>
              <a:gd name="connsiteY0" fmla="*/ 0 h 18288"/>
              <a:gd name="connsiteX1" fmla="*/ 694944 w 3474720"/>
              <a:gd name="connsiteY1" fmla="*/ 0 h 18288"/>
              <a:gd name="connsiteX2" fmla="*/ 1355141 w 3474720"/>
              <a:gd name="connsiteY2" fmla="*/ 0 h 18288"/>
              <a:gd name="connsiteX3" fmla="*/ 2015338 w 3474720"/>
              <a:gd name="connsiteY3" fmla="*/ 0 h 18288"/>
              <a:gd name="connsiteX4" fmla="*/ 2779776 w 3474720"/>
              <a:gd name="connsiteY4" fmla="*/ 0 h 18288"/>
              <a:gd name="connsiteX5" fmla="*/ 3474720 w 3474720"/>
              <a:gd name="connsiteY5" fmla="*/ 0 h 18288"/>
              <a:gd name="connsiteX6" fmla="*/ 3474720 w 3474720"/>
              <a:gd name="connsiteY6" fmla="*/ 18288 h 18288"/>
              <a:gd name="connsiteX7" fmla="*/ 2779776 w 3474720"/>
              <a:gd name="connsiteY7" fmla="*/ 18288 h 18288"/>
              <a:gd name="connsiteX8" fmla="*/ 2189074 w 3474720"/>
              <a:gd name="connsiteY8" fmla="*/ 18288 h 18288"/>
              <a:gd name="connsiteX9" fmla="*/ 1528877 w 3474720"/>
              <a:gd name="connsiteY9" fmla="*/ 18288 h 18288"/>
              <a:gd name="connsiteX10" fmla="*/ 868680 w 3474720"/>
              <a:gd name="connsiteY10" fmla="*/ 18288 h 18288"/>
              <a:gd name="connsiteX11" fmla="*/ 0 w 3474720"/>
              <a:gd name="connsiteY11" fmla="*/ 18288 h 18288"/>
              <a:gd name="connsiteX12" fmla="*/ 0 w 3474720"/>
              <a:gd name="connsiteY12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640080" y="2872899"/>
            <a:ext cx="4243589" cy="332066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200" dirty="0"/>
          </a:p>
          <a:p>
            <a:pPr algn="ctr">
              <a:lnSpc>
                <a:spcPct val="90000"/>
              </a:lnSpc>
              <a:spcAft>
                <a:spcPts val="600"/>
              </a:spcAft>
              <a:defRPr sz="2800" b="0">
                <a:solidFill>
                  <a:srgbClr val="000000"/>
                </a:solidFill>
              </a:defRPr>
            </a:pPr>
            <a:r>
              <a:rPr lang="en-US" sz="2200" i="1" dirty="0"/>
              <a:t>“Confidence is knowing you have the right knowledge, tools, and strategies so you can walk onto a dealer’s lot calm, prepared, and in control — instead of anxious, uncertain, or easily swayed</a:t>
            </a:r>
            <a:r>
              <a:rPr lang="en-US" sz="2200" dirty="0"/>
              <a:t>.”</a:t>
            </a:r>
          </a:p>
        </p:txBody>
      </p:sp>
      <p:pic>
        <p:nvPicPr>
          <p:cNvPr id="7" name="Picture 6" descr="A black and white rv&#10;&#10;AI-generated content may be incorrect.">
            <a:extLst>
              <a:ext uri="{FF2B5EF4-FFF2-40B4-BE49-F238E27FC236}">
                <a16:creationId xmlns:a16="http://schemas.microsoft.com/office/drawing/2014/main" id="{ED81B644-0884-B386-8958-4F7DF863039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1638" r="2131" b="-1"/>
          <a:stretch>
            <a:fillRect/>
          </a:stretch>
        </p:blipFill>
        <p:spPr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0080" y="325369"/>
            <a:ext cx="4368602" cy="1956841"/>
          </a:xfrm>
        </p:spPr>
        <p:txBody>
          <a:bodyPr vert="horz" lIns="91440" tIns="45720" rIns="91440" bIns="45720" rtlCol="0" anchor="b">
            <a:normAutofit/>
          </a:bodyPr>
          <a:lstStyle/>
          <a:p>
            <a:pPr>
              <a:defRPr sz="4000" b="1">
                <a:solidFill>
                  <a:srgbClr val="003366"/>
                </a:solidFill>
              </a:defRPr>
            </a:pPr>
            <a:r>
              <a:rPr lang="en-US" sz="4200"/>
              <a:t>✨ What Creates Confidence?</a:t>
            </a:r>
          </a:p>
        </p:txBody>
      </p:sp>
      <p:sp>
        <p:nvSpPr>
          <p:cNvPr id="12" name="sketchy line">
            <a:extLst>
              <a:ext uri="{FF2B5EF4-FFF2-40B4-BE49-F238E27FC236}">
                <a16:creationId xmlns:a16="http://schemas.microsoft.com/office/drawing/2014/main" id="{D4974D33-8DC5-464E-8C6D-BE58F0669C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80" y="2586994"/>
            <a:ext cx="3474720" cy="18288"/>
          </a:xfrm>
          <a:custGeom>
            <a:avLst/>
            <a:gdLst>
              <a:gd name="connsiteX0" fmla="*/ 0 w 3474720"/>
              <a:gd name="connsiteY0" fmla="*/ 0 h 18288"/>
              <a:gd name="connsiteX1" fmla="*/ 694944 w 3474720"/>
              <a:gd name="connsiteY1" fmla="*/ 0 h 18288"/>
              <a:gd name="connsiteX2" fmla="*/ 1355141 w 3474720"/>
              <a:gd name="connsiteY2" fmla="*/ 0 h 18288"/>
              <a:gd name="connsiteX3" fmla="*/ 2015338 w 3474720"/>
              <a:gd name="connsiteY3" fmla="*/ 0 h 18288"/>
              <a:gd name="connsiteX4" fmla="*/ 2779776 w 3474720"/>
              <a:gd name="connsiteY4" fmla="*/ 0 h 18288"/>
              <a:gd name="connsiteX5" fmla="*/ 3474720 w 3474720"/>
              <a:gd name="connsiteY5" fmla="*/ 0 h 18288"/>
              <a:gd name="connsiteX6" fmla="*/ 3474720 w 3474720"/>
              <a:gd name="connsiteY6" fmla="*/ 18288 h 18288"/>
              <a:gd name="connsiteX7" fmla="*/ 2779776 w 3474720"/>
              <a:gd name="connsiteY7" fmla="*/ 18288 h 18288"/>
              <a:gd name="connsiteX8" fmla="*/ 2189074 w 3474720"/>
              <a:gd name="connsiteY8" fmla="*/ 18288 h 18288"/>
              <a:gd name="connsiteX9" fmla="*/ 1528877 w 3474720"/>
              <a:gd name="connsiteY9" fmla="*/ 18288 h 18288"/>
              <a:gd name="connsiteX10" fmla="*/ 868680 w 3474720"/>
              <a:gd name="connsiteY10" fmla="*/ 18288 h 18288"/>
              <a:gd name="connsiteX11" fmla="*/ 0 w 3474720"/>
              <a:gd name="connsiteY11" fmla="*/ 18288 h 18288"/>
              <a:gd name="connsiteX12" fmla="*/ 0 w 3474720"/>
              <a:gd name="connsiteY12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640080" y="2872899"/>
            <a:ext cx="4243589" cy="332066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45720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 sz="2800">
                <a:solidFill>
                  <a:srgbClr val="000000"/>
                </a:solidFill>
              </a:defRPr>
            </a:pPr>
            <a:r>
              <a:rPr lang="en-US" sz="2200" dirty="0"/>
              <a:t>Knowledge – understanding the process</a:t>
            </a:r>
          </a:p>
          <a:p>
            <a:pPr marL="45720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 sz="2800">
                <a:solidFill>
                  <a:srgbClr val="000000"/>
                </a:solidFill>
              </a:defRPr>
            </a:pPr>
            <a:r>
              <a:rPr lang="en-US" sz="2200" dirty="0"/>
              <a:t>Preparation – doing your homework in advance!</a:t>
            </a:r>
          </a:p>
          <a:p>
            <a:pPr marL="45720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 sz="2800">
                <a:solidFill>
                  <a:srgbClr val="000000"/>
                </a:solidFill>
              </a:defRPr>
            </a:pPr>
            <a:r>
              <a:rPr lang="en-US" sz="2200" dirty="0"/>
              <a:t>Tools &amp; Strategies – keep it simple!</a:t>
            </a:r>
          </a:p>
          <a:p>
            <a:pPr marL="45720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 sz="2800">
                <a:solidFill>
                  <a:srgbClr val="000000"/>
                </a:solidFill>
              </a:defRPr>
            </a:pPr>
            <a:r>
              <a:rPr lang="en-US" sz="2200" dirty="0"/>
              <a:t>Experience?</a:t>
            </a:r>
          </a:p>
          <a:p>
            <a:pPr marL="45720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 sz="2800">
                <a:solidFill>
                  <a:srgbClr val="000000"/>
                </a:solidFill>
              </a:defRPr>
            </a:pPr>
            <a:r>
              <a:rPr lang="en-US" sz="2200" dirty="0"/>
              <a:t>Mindset – calm, focused belief in your preparation.</a:t>
            </a:r>
          </a:p>
        </p:txBody>
      </p:sp>
      <p:pic>
        <p:nvPicPr>
          <p:cNvPr id="5" name="Picture 4" descr="A black and white rv&#10;&#10;AI-generated content may be incorrect.">
            <a:extLst>
              <a:ext uri="{FF2B5EF4-FFF2-40B4-BE49-F238E27FC236}">
                <a16:creationId xmlns:a16="http://schemas.microsoft.com/office/drawing/2014/main" id="{A2C686A4-E842-25C6-782A-5CAA5CD09FF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1638" r="2131" b="-1"/>
          <a:stretch>
            <a:fillRect/>
          </a:stretch>
        </p:blipFill>
        <p:spPr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20DBA20-E9C7-1D76-5A56-2ADBDB35CE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!!Rectangle">
            <a:extLst>
              <a:ext uri="{FF2B5EF4-FFF2-40B4-BE49-F238E27FC236}">
                <a16:creationId xmlns:a16="http://schemas.microsoft.com/office/drawing/2014/main" id="{7C432AFE-B3D2-4BFF-BF8F-96C27AFF1A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 descr="A black and white rv&#10;&#10;AI-generated content may be incorrect.">
            <a:extLst>
              <a:ext uri="{FF2B5EF4-FFF2-40B4-BE49-F238E27FC236}">
                <a16:creationId xmlns:a16="http://schemas.microsoft.com/office/drawing/2014/main" id="{8F6FC9D7-874B-8459-0ABD-940B17ED09D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40000"/>
          </a:blip>
          <a:srcRect l="7203" r="13686"/>
          <a:stretch>
            <a:fillRect/>
          </a:stretch>
        </p:blipFill>
        <p:spPr>
          <a:xfrm>
            <a:off x="20" y="10"/>
            <a:ext cx="12191979" cy="6857990"/>
          </a:xfrm>
          <a:prstGeom prst="rect">
            <a:avLst/>
          </a:prstGeo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6972085E-D425-88F6-FDE4-26A4B18134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9" y="941832"/>
            <a:ext cx="10506456" cy="2057400"/>
          </a:xfrm>
        </p:spPr>
        <p:txBody>
          <a:bodyPr anchor="b">
            <a:normAutofit fontScale="90000"/>
          </a:bodyPr>
          <a:lstStyle/>
          <a:p>
            <a:pPr algn="ctr"/>
            <a:r>
              <a:rPr lang="en-US" sz="5000" i="1" dirty="0">
                <a:solidFill>
                  <a:schemeClr val="bg1"/>
                </a:solidFill>
              </a:rPr>
              <a:t> How do you know when a sales person is lying?</a:t>
            </a:r>
            <a:br>
              <a:rPr lang="en-US" sz="5000" i="1" dirty="0">
                <a:solidFill>
                  <a:schemeClr val="bg1"/>
                </a:solidFill>
              </a:rPr>
            </a:br>
            <a:endParaRPr lang="en-US" sz="5000" dirty="0">
              <a:solidFill>
                <a:schemeClr val="bg1"/>
              </a:solidFill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F2F604E-43BE-4DC3-B983-E071523364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1120140" y="346791"/>
            <a:ext cx="146304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8C9B587-E65E-4B52-B37C-ABEBB6E879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41248" y="3241202"/>
            <a:ext cx="10506456" cy="18288"/>
          </a:xfrm>
          <a:prstGeom prst="rect">
            <a:avLst/>
          </a:prstGeom>
          <a:solidFill>
            <a:schemeClr val="bg1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43BA522-B675-3FC2-5F27-A26FEF13BD2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41248" y="3502152"/>
            <a:ext cx="10506456" cy="2670048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sz="200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en-US" sz="2000">
              <a:solidFill>
                <a:schemeClr val="bg1"/>
              </a:solidFill>
            </a:endParaRPr>
          </a:p>
        </p:txBody>
      </p:sp>
      <p:sp>
        <p:nvSpPr>
          <p:cNvPr id="2" name="Title 2">
            <a:extLst>
              <a:ext uri="{FF2B5EF4-FFF2-40B4-BE49-F238E27FC236}">
                <a16:creationId xmlns:a16="http://schemas.microsoft.com/office/drawing/2014/main" id="{657EAEEE-690A-E48D-8712-186CD8FF7816}"/>
              </a:ext>
            </a:extLst>
          </p:cNvPr>
          <p:cNvSpPr txBox="1">
            <a:spLocks/>
          </p:cNvSpPr>
          <p:nvPr/>
        </p:nvSpPr>
        <p:spPr>
          <a:xfrm>
            <a:off x="841248" y="4114800"/>
            <a:ext cx="10506456" cy="2057400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5000" i="1" dirty="0">
                <a:solidFill>
                  <a:schemeClr val="bg1"/>
                </a:solidFill>
              </a:rPr>
              <a:t> “Buyers are liars”!?!</a:t>
            </a:r>
            <a:br>
              <a:rPr lang="en-US" sz="5000" i="1" dirty="0">
                <a:solidFill>
                  <a:schemeClr val="bg1"/>
                </a:solidFill>
              </a:rPr>
            </a:br>
            <a:endParaRPr lang="en-US" sz="5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9979569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!!Rectangle">
            <a:extLst>
              <a:ext uri="{FF2B5EF4-FFF2-40B4-BE49-F238E27FC236}">
                <a16:creationId xmlns:a16="http://schemas.microsoft.com/office/drawing/2014/main" id="{7C432AFE-B3D2-4BFF-BF8F-96C27AFF1A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 descr="A black and white rv&#10;&#10;AI-generated content may be incorrect.">
            <a:extLst>
              <a:ext uri="{FF2B5EF4-FFF2-40B4-BE49-F238E27FC236}">
                <a16:creationId xmlns:a16="http://schemas.microsoft.com/office/drawing/2014/main" id="{8568F0A6-FE13-81DE-A58D-619422F36EB4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40000"/>
          </a:blip>
          <a:srcRect l="7203" r="13686"/>
          <a:stretch>
            <a:fillRect/>
          </a:stretch>
        </p:blipFill>
        <p:spPr>
          <a:xfrm>
            <a:off x="20" y="10"/>
            <a:ext cx="12191979" cy="6857990"/>
          </a:xfrm>
          <a:prstGeom prst="rect">
            <a:avLst/>
          </a:prstGeo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C08050EC-56A7-9672-2A44-A3621D759E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9" y="941832"/>
            <a:ext cx="10506456" cy="2057400"/>
          </a:xfrm>
        </p:spPr>
        <p:txBody>
          <a:bodyPr anchor="b">
            <a:normAutofit/>
          </a:bodyPr>
          <a:lstStyle/>
          <a:p>
            <a:pPr algn="ctr"/>
            <a:r>
              <a:rPr lang="en-US" sz="5000" i="1" dirty="0">
                <a:solidFill>
                  <a:schemeClr val="bg1"/>
                </a:solidFill>
              </a:rPr>
              <a:t> A Good Deal Is A State of Mind!!!</a:t>
            </a:r>
            <a:br>
              <a:rPr lang="en-US" sz="5000" i="1" dirty="0">
                <a:solidFill>
                  <a:schemeClr val="bg1"/>
                </a:solidFill>
              </a:rPr>
            </a:br>
            <a:endParaRPr lang="en-US" sz="5000" dirty="0">
              <a:solidFill>
                <a:schemeClr val="bg1"/>
              </a:solidFill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F2F604E-43BE-4DC3-B983-E071523364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1120140" y="346791"/>
            <a:ext cx="146304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8C9B587-E65E-4B52-B37C-ABEBB6E879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41248" y="3241202"/>
            <a:ext cx="10506456" cy="18288"/>
          </a:xfrm>
          <a:prstGeom prst="rect">
            <a:avLst/>
          </a:prstGeom>
          <a:solidFill>
            <a:schemeClr val="bg1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1233F61-5432-6A09-9B7C-2BCB548A371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41248" y="3502152"/>
            <a:ext cx="10506456" cy="2670048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sz="200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en-US" sz="200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657F69E0-C4B0-4BEC-A689-4F8D877F05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A black and white rv&#10;&#10;AI-generated content may be incorrect.">
            <a:extLst>
              <a:ext uri="{FF2B5EF4-FFF2-40B4-BE49-F238E27FC236}">
                <a16:creationId xmlns:a16="http://schemas.microsoft.com/office/drawing/2014/main" id="{86370768-D60C-A403-7720-4FEA1B2B4AC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50000"/>
          </a:blip>
          <a:srcRect l="7212" r="13696"/>
          <a:stretch>
            <a:fillRect/>
          </a:stretch>
        </p:blipFill>
        <p:spPr>
          <a:xfrm>
            <a:off x="20" y="10"/>
            <a:ext cx="12188930" cy="685799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22716"/>
          </a:xfrm>
        </p:spPr>
        <p:txBody>
          <a:bodyPr>
            <a:normAutofit/>
          </a:bodyPr>
          <a:lstStyle/>
          <a:p>
            <a:r>
              <a:rPr lang="en-US" sz="6600" dirty="0">
                <a:solidFill>
                  <a:schemeClr val="bg1"/>
                </a:solidFill>
              </a:rPr>
              <a:t>Making the Right Choice!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7048" y="4599432"/>
            <a:ext cx="9144000" cy="1536192"/>
          </a:xfrm>
        </p:spPr>
        <p:txBody>
          <a:bodyPr>
            <a:normAutofit/>
          </a:bodyPr>
          <a:lstStyle/>
          <a:p>
            <a:r>
              <a:rPr lang="en-US">
                <a:solidFill>
                  <a:schemeClr val="bg1"/>
                </a:solidFill>
              </a:rPr>
              <a:t>Floor Plan • Manufacturer • Dealer • Salesperson</a:t>
            </a:r>
          </a:p>
        </p:txBody>
      </p:sp>
      <p:sp>
        <p:nvSpPr>
          <p:cNvPr id="12" name="sketchy line">
            <a:extLst>
              <a:ext uri="{FF2B5EF4-FFF2-40B4-BE49-F238E27FC236}">
                <a16:creationId xmlns:a16="http://schemas.microsoft.com/office/drawing/2014/main" id="{9F6380B4-6A1C-481E-8408-B4E6C75B9B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974206" y="4368623"/>
            <a:ext cx="4243589" cy="18288"/>
          </a:xfrm>
          <a:custGeom>
            <a:avLst/>
            <a:gdLst>
              <a:gd name="connsiteX0" fmla="*/ 0 w 4243589"/>
              <a:gd name="connsiteY0" fmla="*/ 0 h 18288"/>
              <a:gd name="connsiteX1" fmla="*/ 478919 w 4243589"/>
              <a:gd name="connsiteY1" fmla="*/ 0 h 18288"/>
              <a:gd name="connsiteX2" fmla="*/ 957839 w 4243589"/>
              <a:gd name="connsiteY2" fmla="*/ 0 h 18288"/>
              <a:gd name="connsiteX3" fmla="*/ 1521630 w 4243589"/>
              <a:gd name="connsiteY3" fmla="*/ 0 h 18288"/>
              <a:gd name="connsiteX4" fmla="*/ 2212729 w 4243589"/>
              <a:gd name="connsiteY4" fmla="*/ 0 h 18288"/>
              <a:gd name="connsiteX5" fmla="*/ 2734084 w 4243589"/>
              <a:gd name="connsiteY5" fmla="*/ 0 h 18288"/>
              <a:gd name="connsiteX6" fmla="*/ 3255439 w 4243589"/>
              <a:gd name="connsiteY6" fmla="*/ 0 h 18288"/>
              <a:gd name="connsiteX7" fmla="*/ 4243589 w 4243589"/>
              <a:gd name="connsiteY7" fmla="*/ 0 h 18288"/>
              <a:gd name="connsiteX8" fmla="*/ 4243589 w 4243589"/>
              <a:gd name="connsiteY8" fmla="*/ 18288 h 18288"/>
              <a:gd name="connsiteX9" fmla="*/ 3594926 w 4243589"/>
              <a:gd name="connsiteY9" fmla="*/ 18288 h 18288"/>
              <a:gd name="connsiteX10" fmla="*/ 3073571 w 4243589"/>
              <a:gd name="connsiteY10" fmla="*/ 18288 h 18288"/>
              <a:gd name="connsiteX11" fmla="*/ 2552216 w 4243589"/>
              <a:gd name="connsiteY11" fmla="*/ 18288 h 18288"/>
              <a:gd name="connsiteX12" fmla="*/ 1903553 w 4243589"/>
              <a:gd name="connsiteY12" fmla="*/ 18288 h 18288"/>
              <a:gd name="connsiteX13" fmla="*/ 1212454 w 4243589"/>
              <a:gd name="connsiteY13" fmla="*/ 18288 h 18288"/>
              <a:gd name="connsiteX14" fmla="*/ 733535 w 4243589"/>
              <a:gd name="connsiteY14" fmla="*/ 18288 h 18288"/>
              <a:gd name="connsiteX15" fmla="*/ 0 w 4243589"/>
              <a:gd name="connsiteY15" fmla="*/ 18288 h 18288"/>
              <a:gd name="connsiteX16" fmla="*/ 0 w 4243589"/>
              <a:gd name="connsiteY16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18288" fill="none" extrusionOk="0">
                <a:moveTo>
                  <a:pt x="0" y="0"/>
                </a:moveTo>
                <a:cubicBezTo>
                  <a:pt x="213395" y="-21006"/>
                  <a:pt x="307421" y="-18116"/>
                  <a:pt x="478919" y="0"/>
                </a:cubicBezTo>
                <a:cubicBezTo>
                  <a:pt x="650417" y="18116"/>
                  <a:pt x="831092" y="-21237"/>
                  <a:pt x="957839" y="0"/>
                </a:cubicBezTo>
                <a:cubicBezTo>
                  <a:pt x="1084586" y="21237"/>
                  <a:pt x="1301682" y="25124"/>
                  <a:pt x="1521630" y="0"/>
                </a:cubicBezTo>
                <a:cubicBezTo>
                  <a:pt x="1741578" y="-25124"/>
                  <a:pt x="1970269" y="-29139"/>
                  <a:pt x="2212729" y="0"/>
                </a:cubicBezTo>
                <a:cubicBezTo>
                  <a:pt x="2455189" y="29139"/>
                  <a:pt x="2558847" y="-4796"/>
                  <a:pt x="2734084" y="0"/>
                </a:cubicBezTo>
                <a:cubicBezTo>
                  <a:pt x="2909321" y="4796"/>
                  <a:pt x="3097217" y="-13409"/>
                  <a:pt x="3255439" y="0"/>
                </a:cubicBezTo>
                <a:cubicBezTo>
                  <a:pt x="3413662" y="13409"/>
                  <a:pt x="3979999" y="-10121"/>
                  <a:pt x="4243589" y="0"/>
                </a:cubicBezTo>
                <a:cubicBezTo>
                  <a:pt x="4244484" y="8974"/>
                  <a:pt x="4243043" y="9359"/>
                  <a:pt x="4243589" y="18288"/>
                </a:cubicBezTo>
                <a:cubicBezTo>
                  <a:pt x="4058777" y="31246"/>
                  <a:pt x="3910348" y="3158"/>
                  <a:pt x="3594926" y="18288"/>
                </a:cubicBezTo>
                <a:cubicBezTo>
                  <a:pt x="3279504" y="33418"/>
                  <a:pt x="3319955" y="-3977"/>
                  <a:pt x="3073571" y="18288"/>
                </a:cubicBezTo>
                <a:cubicBezTo>
                  <a:pt x="2827187" y="40553"/>
                  <a:pt x="2767387" y="1863"/>
                  <a:pt x="2552216" y="18288"/>
                </a:cubicBezTo>
                <a:cubicBezTo>
                  <a:pt x="2337046" y="34713"/>
                  <a:pt x="2181871" y="19527"/>
                  <a:pt x="1903553" y="18288"/>
                </a:cubicBezTo>
                <a:cubicBezTo>
                  <a:pt x="1625235" y="17049"/>
                  <a:pt x="1557672" y="24174"/>
                  <a:pt x="1212454" y="18288"/>
                </a:cubicBezTo>
                <a:cubicBezTo>
                  <a:pt x="867236" y="12402"/>
                  <a:pt x="874382" y="15627"/>
                  <a:pt x="733535" y="18288"/>
                </a:cubicBezTo>
                <a:cubicBezTo>
                  <a:pt x="592688" y="20949"/>
                  <a:pt x="183477" y="14753"/>
                  <a:pt x="0" y="18288"/>
                </a:cubicBezTo>
                <a:cubicBezTo>
                  <a:pt x="-229" y="14222"/>
                  <a:pt x="509" y="5816"/>
                  <a:pt x="0" y="0"/>
                </a:cubicBezTo>
                <a:close/>
              </a:path>
              <a:path w="4243589" h="18288" stroke="0" extrusionOk="0">
                <a:moveTo>
                  <a:pt x="0" y="0"/>
                </a:moveTo>
                <a:cubicBezTo>
                  <a:pt x="143690" y="16630"/>
                  <a:pt x="266667" y="14847"/>
                  <a:pt x="521355" y="0"/>
                </a:cubicBezTo>
                <a:cubicBezTo>
                  <a:pt x="776043" y="-14847"/>
                  <a:pt x="814491" y="-17363"/>
                  <a:pt x="1000275" y="0"/>
                </a:cubicBezTo>
                <a:cubicBezTo>
                  <a:pt x="1186059" y="17363"/>
                  <a:pt x="1352504" y="-23507"/>
                  <a:pt x="1521630" y="0"/>
                </a:cubicBezTo>
                <a:cubicBezTo>
                  <a:pt x="1690756" y="23507"/>
                  <a:pt x="1889525" y="5871"/>
                  <a:pt x="2127857" y="0"/>
                </a:cubicBezTo>
                <a:cubicBezTo>
                  <a:pt x="2366189" y="-5871"/>
                  <a:pt x="2620628" y="-27997"/>
                  <a:pt x="2776520" y="0"/>
                </a:cubicBezTo>
                <a:cubicBezTo>
                  <a:pt x="2932412" y="27997"/>
                  <a:pt x="3131683" y="-25073"/>
                  <a:pt x="3467618" y="0"/>
                </a:cubicBezTo>
                <a:cubicBezTo>
                  <a:pt x="3803553" y="25073"/>
                  <a:pt x="4017371" y="3071"/>
                  <a:pt x="4243589" y="0"/>
                </a:cubicBezTo>
                <a:cubicBezTo>
                  <a:pt x="4243134" y="6162"/>
                  <a:pt x="4243492" y="11775"/>
                  <a:pt x="4243589" y="18288"/>
                </a:cubicBezTo>
                <a:cubicBezTo>
                  <a:pt x="4017834" y="-5779"/>
                  <a:pt x="3834586" y="13376"/>
                  <a:pt x="3594926" y="18288"/>
                </a:cubicBezTo>
                <a:cubicBezTo>
                  <a:pt x="3355266" y="23200"/>
                  <a:pt x="3204179" y="2869"/>
                  <a:pt x="2903827" y="18288"/>
                </a:cubicBezTo>
                <a:cubicBezTo>
                  <a:pt x="2603475" y="33707"/>
                  <a:pt x="2526187" y="46187"/>
                  <a:pt x="2212729" y="18288"/>
                </a:cubicBezTo>
                <a:cubicBezTo>
                  <a:pt x="1899271" y="-9611"/>
                  <a:pt x="1966289" y="29692"/>
                  <a:pt x="1733809" y="18288"/>
                </a:cubicBezTo>
                <a:cubicBezTo>
                  <a:pt x="1501329" y="6884"/>
                  <a:pt x="1343612" y="12492"/>
                  <a:pt x="1085146" y="18288"/>
                </a:cubicBezTo>
                <a:cubicBezTo>
                  <a:pt x="826680" y="24084"/>
                  <a:pt x="778184" y="35607"/>
                  <a:pt x="521355" y="18288"/>
                </a:cubicBezTo>
                <a:cubicBezTo>
                  <a:pt x="264526" y="969"/>
                  <a:pt x="120277" y="4268"/>
                  <a:pt x="0" y="18288"/>
                </a:cubicBezTo>
                <a:cubicBezTo>
                  <a:pt x="766" y="10800"/>
                  <a:pt x="-457" y="8180"/>
                  <a:pt x="0" y="0"/>
                </a:cubicBezTo>
                <a:close/>
              </a:path>
            </a:pathLst>
          </a:custGeom>
          <a:solidFill>
            <a:srgbClr val="FFFFFF">
              <a:alpha val="75000"/>
            </a:srgbClr>
          </a:solidFill>
          <a:ln w="44450" cap="rnd">
            <a:solidFill>
              <a:schemeClr val="bg1">
                <a:alpha val="75000"/>
              </a:schemeClr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0080" y="325369"/>
            <a:ext cx="4368602" cy="1956841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600"/>
              <a:t>🛋️ Choosing the Right Floor Plan</a:t>
            </a:r>
          </a:p>
        </p:txBody>
      </p:sp>
      <p:sp>
        <p:nvSpPr>
          <p:cNvPr id="14" name="sketchy line">
            <a:extLst>
              <a:ext uri="{FF2B5EF4-FFF2-40B4-BE49-F238E27FC236}">
                <a16:creationId xmlns:a16="http://schemas.microsoft.com/office/drawing/2014/main" id="{D4974D33-8DC5-464E-8C6D-BE58F0669C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80" y="2586994"/>
            <a:ext cx="3474720" cy="18288"/>
          </a:xfrm>
          <a:custGeom>
            <a:avLst/>
            <a:gdLst>
              <a:gd name="connsiteX0" fmla="*/ 0 w 3474720"/>
              <a:gd name="connsiteY0" fmla="*/ 0 h 18288"/>
              <a:gd name="connsiteX1" fmla="*/ 694944 w 3474720"/>
              <a:gd name="connsiteY1" fmla="*/ 0 h 18288"/>
              <a:gd name="connsiteX2" fmla="*/ 1355141 w 3474720"/>
              <a:gd name="connsiteY2" fmla="*/ 0 h 18288"/>
              <a:gd name="connsiteX3" fmla="*/ 2015338 w 3474720"/>
              <a:gd name="connsiteY3" fmla="*/ 0 h 18288"/>
              <a:gd name="connsiteX4" fmla="*/ 2779776 w 3474720"/>
              <a:gd name="connsiteY4" fmla="*/ 0 h 18288"/>
              <a:gd name="connsiteX5" fmla="*/ 3474720 w 3474720"/>
              <a:gd name="connsiteY5" fmla="*/ 0 h 18288"/>
              <a:gd name="connsiteX6" fmla="*/ 3474720 w 3474720"/>
              <a:gd name="connsiteY6" fmla="*/ 18288 h 18288"/>
              <a:gd name="connsiteX7" fmla="*/ 2779776 w 3474720"/>
              <a:gd name="connsiteY7" fmla="*/ 18288 h 18288"/>
              <a:gd name="connsiteX8" fmla="*/ 2189074 w 3474720"/>
              <a:gd name="connsiteY8" fmla="*/ 18288 h 18288"/>
              <a:gd name="connsiteX9" fmla="*/ 1528877 w 3474720"/>
              <a:gd name="connsiteY9" fmla="*/ 18288 h 18288"/>
              <a:gd name="connsiteX10" fmla="*/ 868680 w 3474720"/>
              <a:gd name="connsiteY10" fmla="*/ 18288 h 18288"/>
              <a:gd name="connsiteX11" fmla="*/ 0 w 3474720"/>
              <a:gd name="connsiteY11" fmla="*/ 18288 h 18288"/>
              <a:gd name="connsiteX12" fmla="*/ 0 w 3474720"/>
              <a:gd name="connsiteY12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640080" y="2872899"/>
            <a:ext cx="4243589" cy="332066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45720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 sz="2800"/>
            </a:pPr>
            <a:r>
              <a:rPr lang="en-US" sz="2000" dirty="0"/>
              <a:t>Match the floor plan to your travel style (weekend, seasonal, full-time).</a:t>
            </a:r>
          </a:p>
          <a:p>
            <a:pPr marL="45720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 sz="2800"/>
            </a:pPr>
            <a:r>
              <a:rPr lang="en-US" sz="2000" dirty="0"/>
              <a:t>Prioritize must-haves vs. nice-to-haves.</a:t>
            </a:r>
          </a:p>
          <a:p>
            <a:pPr marL="45720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 sz="2800"/>
            </a:pPr>
            <a:r>
              <a:rPr lang="en-US" sz="2000" dirty="0"/>
              <a:t>On a scale of 1 to 10?!?</a:t>
            </a:r>
          </a:p>
          <a:p>
            <a:pPr marL="45720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 sz="2800"/>
            </a:pPr>
            <a:r>
              <a:rPr lang="en-US" sz="2000" dirty="0"/>
              <a:t>See as many floor plans as necessary until you find “The One”!!!</a:t>
            </a:r>
          </a:p>
          <a:p>
            <a:pPr marL="45720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 sz="2800"/>
            </a:pPr>
            <a:r>
              <a:rPr lang="en-US" sz="2000" dirty="0"/>
              <a:t>TAKE YOUR TIME!!!</a:t>
            </a:r>
          </a:p>
          <a:p>
            <a:pPr marL="45720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 sz="2800"/>
            </a:pPr>
            <a:r>
              <a:rPr lang="en-US" sz="2000" dirty="0">
                <a:hlinkClick r:id="rId2"/>
              </a:rPr>
              <a:t>www.rvtrader.com</a:t>
            </a:r>
            <a:r>
              <a:rPr lang="en-US" sz="2000" dirty="0"/>
              <a:t> is a great tool!</a:t>
            </a:r>
          </a:p>
        </p:txBody>
      </p:sp>
      <p:pic>
        <p:nvPicPr>
          <p:cNvPr id="7" name="Picture 6" descr="A black and white rv&#10;&#10;AI-generated content may be incorrect.">
            <a:extLst>
              <a:ext uri="{FF2B5EF4-FFF2-40B4-BE49-F238E27FC236}">
                <a16:creationId xmlns:a16="http://schemas.microsoft.com/office/drawing/2014/main" id="{855A6173-B04D-1CF1-6261-5BF2BA3CD65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1638" r="2131" b="-1"/>
          <a:stretch>
            <a:fillRect/>
          </a:stretch>
        </p:blipFill>
        <p:spPr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1" name="Rectangle 1030">
            <a:extLst>
              <a:ext uri="{FF2B5EF4-FFF2-40B4-BE49-F238E27FC236}">
                <a16:creationId xmlns:a16="http://schemas.microsoft.com/office/drawing/2014/main" id="{A4AC5506-6312-4701-8D3C-40187889A9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651752"/>
            <a:ext cx="12192000" cy="73655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6532" y="643467"/>
            <a:ext cx="11210925" cy="74483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3200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Choosing the Right Manufacturer</a:t>
            </a:r>
          </a:p>
        </p:txBody>
      </p:sp>
      <p:pic>
        <p:nvPicPr>
          <p:cNvPr id="1026" name="Picture 2" descr="Grand Design RV Brands Sweep Annual DSI Survey Awards - RVBusiness -  Breaking RV Industry News">
            <a:extLst>
              <a:ext uri="{FF2B5EF4-FFF2-40B4-BE49-F238E27FC236}">
                <a16:creationId xmlns:a16="http://schemas.microsoft.com/office/drawing/2014/main" id="{6F4237BE-D14E-A877-1756-4E55251443F7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43467" y="2177084"/>
            <a:ext cx="10905066" cy="33904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0080" y="325369"/>
            <a:ext cx="4368602" cy="1956841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000"/>
              <a:t>🏢 Choosing the Right Dealer</a:t>
            </a:r>
          </a:p>
        </p:txBody>
      </p:sp>
      <p:sp>
        <p:nvSpPr>
          <p:cNvPr id="11" name="sketchy line">
            <a:extLst>
              <a:ext uri="{FF2B5EF4-FFF2-40B4-BE49-F238E27FC236}">
                <a16:creationId xmlns:a16="http://schemas.microsoft.com/office/drawing/2014/main" id="{D4974D33-8DC5-464E-8C6D-BE58F0669C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80" y="2586994"/>
            <a:ext cx="3474720" cy="18288"/>
          </a:xfrm>
          <a:custGeom>
            <a:avLst/>
            <a:gdLst>
              <a:gd name="connsiteX0" fmla="*/ 0 w 3474720"/>
              <a:gd name="connsiteY0" fmla="*/ 0 h 18288"/>
              <a:gd name="connsiteX1" fmla="*/ 694944 w 3474720"/>
              <a:gd name="connsiteY1" fmla="*/ 0 h 18288"/>
              <a:gd name="connsiteX2" fmla="*/ 1355141 w 3474720"/>
              <a:gd name="connsiteY2" fmla="*/ 0 h 18288"/>
              <a:gd name="connsiteX3" fmla="*/ 2015338 w 3474720"/>
              <a:gd name="connsiteY3" fmla="*/ 0 h 18288"/>
              <a:gd name="connsiteX4" fmla="*/ 2779776 w 3474720"/>
              <a:gd name="connsiteY4" fmla="*/ 0 h 18288"/>
              <a:gd name="connsiteX5" fmla="*/ 3474720 w 3474720"/>
              <a:gd name="connsiteY5" fmla="*/ 0 h 18288"/>
              <a:gd name="connsiteX6" fmla="*/ 3474720 w 3474720"/>
              <a:gd name="connsiteY6" fmla="*/ 18288 h 18288"/>
              <a:gd name="connsiteX7" fmla="*/ 2779776 w 3474720"/>
              <a:gd name="connsiteY7" fmla="*/ 18288 h 18288"/>
              <a:gd name="connsiteX8" fmla="*/ 2189074 w 3474720"/>
              <a:gd name="connsiteY8" fmla="*/ 18288 h 18288"/>
              <a:gd name="connsiteX9" fmla="*/ 1528877 w 3474720"/>
              <a:gd name="connsiteY9" fmla="*/ 18288 h 18288"/>
              <a:gd name="connsiteX10" fmla="*/ 868680 w 3474720"/>
              <a:gd name="connsiteY10" fmla="*/ 18288 h 18288"/>
              <a:gd name="connsiteX11" fmla="*/ 0 w 3474720"/>
              <a:gd name="connsiteY11" fmla="*/ 18288 h 18288"/>
              <a:gd name="connsiteX12" fmla="*/ 0 w 3474720"/>
              <a:gd name="connsiteY12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640080" y="2872899"/>
            <a:ext cx="4243589" cy="332066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700" dirty="0"/>
              <a:t>Once you are set on your floor plan(s) …</a:t>
            </a:r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700" dirty="0"/>
              <a:t>Get a spec sheet for that floor plan … </a:t>
            </a:r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700" dirty="0"/>
              <a:t>Spec out the “exact” unit you want to purchase … </a:t>
            </a:r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700" dirty="0"/>
              <a:t>Submit this to “Your” sales rep at 3 to 5 dealers!</a:t>
            </a:r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700" dirty="0"/>
              <a:t>Ask for a quote … Cash price out the door only what is required!</a:t>
            </a:r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700" dirty="0"/>
              <a:t>Google research your top candidates … or?!?</a:t>
            </a:r>
          </a:p>
        </p:txBody>
      </p:sp>
      <p:pic>
        <p:nvPicPr>
          <p:cNvPr id="4" name="Picture 3" descr="A black and white rv&#10;&#10;AI-generated content may be incorrect.">
            <a:extLst>
              <a:ext uri="{FF2B5EF4-FFF2-40B4-BE49-F238E27FC236}">
                <a16:creationId xmlns:a16="http://schemas.microsoft.com/office/drawing/2014/main" id="{068DEA86-F98D-3B6D-2632-03203110038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1638" r="2131" b="-1"/>
          <a:stretch>
            <a:fillRect/>
          </a:stretch>
        </p:blipFill>
        <p:spPr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C4879EFC-8E62-4E00-973C-C45EE9EC67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A978A14B-2A6F-9B9F-BD1D-A98E96D8E5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8881" y="457200"/>
            <a:ext cx="10909640" cy="1368614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6600"/>
              <a:t>Chat GPT for the Win!!!</a:t>
            </a:r>
          </a:p>
        </p:txBody>
      </p:sp>
      <p:sp>
        <p:nvSpPr>
          <p:cNvPr id="14" name="sketch line">
            <a:extLst>
              <a:ext uri="{FF2B5EF4-FFF2-40B4-BE49-F238E27FC236}">
                <a16:creationId xmlns:a16="http://schemas.microsoft.com/office/drawing/2014/main" id="{D6A9C53F-5F90-40A5-8C85-5412D39C8C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50080" y="1850683"/>
            <a:ext cx="3291840" cy="18288"/>
          </a:xfrm>
          <a:custGeom>
            <a:avLst/>
            <a:gdLst>
              <a:gd name="connsiteX0" fmla="*/ 0 w 3291840"/>
              <a:gd name="connsiteY0" fmla="*/ 0 h 18288"/>
              <a:gd name="connsiteX1" fmla="*/ 658368 w 3291840"/>
              <a:gd name="connsiteY1" fmla="*/ 0 h 18288"/>
              <a:gd name="connsiteX2" fmla="*/ 1283818 w 3291840"/>
              <a:gd name="connsiteY2" fmla="*/ 0 h 18288"/>
              <a:gd name="connsiteX3" fmla="*/ 1909267 w 3291840"/>
              <a:gd name="connsiteY3" fmla="*/ 0 h 18288"/>
              <a:gd name="connsiteX4" fmla="*/ 2633472 w 3291840"/>
              <a:gd name="connsiteY4" fmla="*/ 0 h 18288"/>
              <a:gd name="connsiteX5" fmla="*/ 3291840 w 3291840"/>
              <a:gd name="connsiteY5" fmla="*/ 0 h 18288"/>
              <a:gd name="connsiteX6" fmla="*/ 3291840 w 3291840"/>
              <a:gd name="connsiteY6" fmla="*/ 18288 h 18288"/>
              <a:gd name="connsiteX7" fmla="*/ 2633472 w 3291840"/>
              <a:gd name="connsiteY7" fmla="*/ 18288 h 18288"/>
              <a:gd name="connsiteX8" fmla="*/ 2073859 w 3291840"/>
              <a:gd name="connsiteY8" fmla="*/ 18288 h 18288"/>
              <a:gd name="connsiteX9" fmla="*/ 1448410 w 3291840"/>
              <a:gd name="connsiteY9" fmla="*/ 18288 h 18288"/>
              <a:gd name="connsiteX10" fmla="*/ 822960 w 3291840"/>
              <a:gd name="connsiteY10" fmla="*/ 18288 h 18288"/>
              <a:gd name="connsiteX11" fmla="*/ 0 w 3291840"/>
              <a:gd name="connsiteY11" fmla="*/ 18288 h 18288"/>
              <a:gd name="connsiteX12" fmla="*/ 0 w 3291840"/>
              <a:gd name="connsiteY12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291840" h="18288" fill="none" extrusionOk="0">
                <a:moveTo>
                  <a:pt x="0" y="0"/>
                </a:moveTo>
                <a:cubicBezTo>
                  <a:pt x="173077" y="-20031"/>
                  <a:pt x="443104" y="6424"/>
                  <a:pt x="658368" y="0"/>
                </a:cubicBezTo>
                <a:cubicBezTo>
                  <a:pt x="873632" y="-6424"/>
                  <a:pt x="1034028" y="11764"/>
                  <a:pt x="1283818" y="0"/>
                </a:cubicBezTo>
                <a:cubicBezTo>
                  <a:pt x="1533608" y="-11764"/>
                  <a:pt x="1691227" y="-30112"/>
                  <a:pt x="1909267" y="0"/>
                </a:cubicBezTo>
                <a:cubicBezTo>
                  <a:pt x="2127307" y="30112"/>
                  <a:pt x="2272465" y="-18735"/>
                  <a:pt x="2633472" y="0"/>
                </a:cubicBezTo>
                <a:cubicBezTo>
                  <a:pt x="2994479" y="18735"/>
                  <a:pt x="3023324" y="-32030"/>
                  <a:pt x="3291840" y="0"/>
                </a:cubicBezTo>
                <a:cubicBezTo>
                  <a:pt x="3291406" y="7551"/>
                  <a:pt x="3291373" y="9822"/>
                  <a:pt x="3291840" y="18288"/>
                </a:cubicBezTo>
                <a:cubicBezTo>
                  <a:pt x="3048445" y="38989"/>
                  <a:pt x="2846548" y="-14400"/>
                  <a:pt x="2633472" y="18288"/>
                </a:cubicBezTo>
                <a:cubicBezTo>
                  <a:pt x="2420396" y="50976"/>
                  <a:pt x="2304099" y="6336"/>
                  <a:pt x="2073859" y="18288"/>
                </a:cubicBezTo>
                <a:cubicBezTo>
                  <a:pt x="1843619" y="30240"/>
                  <a:pt x="1706926" y="10778"/>
                  <a:pt x="1448410" y="18288"/>
                </a:cubicBezTo>
                <a:cubicBezTo>
                  <a:pt x="1189894" y="25798"/>
                  <a:pt x="1002278" y="8992"/>
                  <a:pt x="822960" y="18288"/>
                </a:cubicBezTo>
                <a:cubicBezTo>
                  <a:pt x="643642" y="27585"/>
                  <a:pt x="307039" y="38051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291840" h="18288" stroke="0" extrusionOk="0">
                <a:moveTo>
                  <a:pt x="0" y="0"/>
                </a:moveTo>
                <a:cubicBezTo>
                  <a:pt x="195850" y="28018"/>
                  <a:pt x="434891" y="17390"/>
                  <a:pt x="592531" y="0"/>
                </a:cubicBezTo>
                <a:cubicBezTo>
                  <a:pt x="750171" y="-17390"/>
                  <a:pt x="1018709" y="32200"/>
                  <a:pt x="1316736" y="0"/>
                </a:cubicBezTo>
                <a:cubicBezTo>
                  <a:pt x="1614763" y="-32200"/>
                  <a:pt x="1696480" y="-11367"/>
                  <a:pt x="1876349" y="0"/>
                </a:cubicBezTo>
                <a:cubicBezTo>
                  <a:pt x="2056218" y="11367"/>
                  <a:pt x="2193364" y="13433"/>
                  <a:pt x="2435962" y="0"/>
                </a:cubicBezTo>
                <a:cubicBezTo>
                  <a:pt x="2678560" y="-13433"/>
                  <a:pt x="3010901" y="-42367"/>
                  <a:pt x="3291840" y="0"/>
                </a:cubicBezTo>
                <a:cubicBezTo>
                  <a:pt x="3291758" y="4406"/>
                  <a:pt x="3291751" y="9982"/>
                  <a:pt x="3291840" y="18288"/>
                </a:cubicBezTo>
                <a:cubicBezTo>
                  <a:pt x="3108993" y="14228"/>
                  <a:pt x="2952658" y="46900"/>
                  <a:pt x="2666390" y="18288"/>
                </a:cubicBezTo>
                <a:cubicBezTo>
                  <a:pt x="2380122" y="-10324"/>
                  <a:pt x="2263855" y="41055"/>
                  <a:pt x="2040941" y="18288"/>
                </a:cubicBezTo>
                <a:cubicBezTo>
                  <a:pt x="1818027" y="-4479"/>
                  <a:pt x="1675097" y="6509"/>
                  <a:pt x="1415491" y="18288"/>
                </a:cubicBezTo>
                <a:cubicBezTo>
                  <a:pt x="1155885" y="30068"/>
                  <a:pt x="852976" y="36210"/>
                  <a:pt x="691286" y="18288"/>
                </a:cubicBezTo>
                <a:cubicBezTo>
                  <a:pt x="529596" y="366"/>
                  <a:pt x="187183" y="13912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 descr="A black and white rv&#10;&#10;AI-generated content may be incorrect.">
            <a:extLst>
              <a:ext uri="{FF2B5EF4-FFF2-40B4-BE49-F238E27FC236}">
                <a16:creationId xmlns:a16="http://schemas.microsoft.com/office/drawing/2014/main" id="{398CD928-E60E-53F6-224C-55562F44705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1638" r="2131" b="-1"/>
          <a:stretch>
            <a:fillRect/>
          </a:stretch>
        </p:blipFill>
        <p:spPr>
          <a:xfrm>
            <a:off x="323088" y="2102967"/>
            <a:ext cx="3616708" cy="3605784"/>
          </a:xfrm>
          <a:prstGeom prst="rect">
            <a:avLst/>
          </a:prstGeom>
        </p:spPr>
      </p:pic>
      <p:pic>
        <p:nvPicPr>
          <p:cNvPr id="6" name="Content Placeholder 5" descr="A screenshot of a medical survey&#10;&#10;AI-generated content may be incorrect.">
            <a:extLst>
              <a:ext uri="{FF2B5EF4-FFF2-40B4-BE49-F238E27FC236}">
                <a16:creationId xmlns:a16="http://schemas.microsoft.com/office/drawing/2014/main" id="{968C7857-A525-25C3-E116-10EFD0B5C0E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4256162" y="2102967"/>
            <a:ext cx="7612750" cy="44214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504417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8130000-5E94-977B-6221-26A122587A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35F2F75-25C9-0FEA-EE11-B273172197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325369"/>
            <a:ext cx="4368602" cy="1956841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000"/>
              <a:t>🏢 Choosing the Right Dealer</a:t>
            </a:r>
          </a:p>
        </p:txBody>
      </p:sp>
      <p:sp>
        <p:nvSpPr>
          <p:cNvPr id="11" name="sketchy line">
            <a:extLst>
              <a:ext uri="{FF2B5EF4-FFF2-40B4-BE49-F238E27FC236}">
                <a16:creationId xmlns:a16="http://schemas.microsoft.com/office/drawing/2014/main" id="{D4974D33-8DC5-464E-8C6D-BE58F0669C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80" y="2586994"/>
            <a:ext cx="3474720" cy="18288"/>
          </a:xfrm>
          <a:custGeom>
            <a:avLst/>
            <a:gdLst>
              <a:gd name="connsiteX0" fmla="*/ 0 w 3474720"/>
              <a:gd name="connsiteY0" fmla="*/ 0 h 18288"/>
              <a:gd name="connsiteX1" fmla="*/ 694944 w 3474720"/>
              <a:gd name="connsiteY1" fmla="*/ 0 h 18288"/>
              <a:gd name="connsiteX2" fmla="*/ 1355141 w 3474720"/>
              <a:gd name="connsiteY2" fmla="*/ 0 h 18288"/>
              <a:gd name="connsiteX3" fmla="*/ 2015338 w 3474720"/>
              <a:gd name="connsiteY3" fmla="*/ 0 h 18288"/>
              <a:gd name="connsiteX4" fmla="*/ 2779776 w 3474720"/>
              <a:gd name="connsiteY4" fmla="*/ 0 h 18288"/>
              <a:gd name="connsiteX5" fmla="*/ 3474720 w 3474720"/>
              <a:gd name="connsiteY5" fmla="*/ 0 h 18288"/>
              <a:gd name="connsiteX6" fmla="*/ 3474720 w 3474720"/>
              <a:gd name="connsiteY6" fmla="*/ 18288 h 18288"/>
              <a:gd name="connsiteX7" fmla="*/ 2779776 w 3474720"/>
              <a:gd name="connsiteY7" fmla="*/ 18288 h 18288"/>
              <a:gd name="connsiteX8" fmla="*/ 2189074 w 3474720"/>
              <a:gd name="connsiteY8" fmla="*/ 18288 h 18288"/>
              <a:gd name="connsiteX9" fmla="*/ 1528877 w 3474720"/>
              <a:gd name="connsiteY9" fmla="*/ 18288 h 18288"/>
              <a:gd name="connsiteX10" fmla="*/ 868680 w 3474720"/>
              <a:gd name="connsiteY10" fmla="*/ 18288 h 18288"/>
              <a:gd name="connsiteX11" fmla="*/ 0 w 3474720"/>
              <a:gd name="connsiteY11" fmla="*/ 18288 h 18288"/>
              <a:gd name="connsiteX12" fmla="*/ 0 w 3474720"/>
              <a:gd name="connsiteY12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6752BD8-43E6-D5B8-88E8-BC745BC2E26D}"/>
              </a:ext>
            </a:extLst>
          </p:cNvPr>
          <p:cNvSpPr txBox="1"/>
          <p:nvPr/>
        </p:nvSpPr>
        <p:spPr>
          <a:xfrm>
            <a:off x="640080" y="2872899"/>
            <a:ext cx="4243589" cy="332066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500" dirty="0"/>
              <a:t>Choose Your Floor Plan …</a:t>
            </a:r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500" dirty="0"/>
              <a:t>Get a spec sheet for that Floor Plan … </a:t>
            </a:r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500" dirty="0"/>
              <a:t>Spec out the “exact” unit you want to purchase … </a:t>
            </a:r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500" dirty="0"/>
              <a:t>Submit this to “Your” sales rep at 3 to 5 dealers!</a:t>
            </a:r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500" dirty="0"/>
              <a:t>Ask for a quote … Cash price out the door!</a:t>
            </a:r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500" dirty="0"/>
              <a:t>Google research your top candidates … or?!?</a:t>
            </a:r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500" dirty="0"/>
              <a:t>Make an informed decision!!!</a:t>
            </a:r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500" dirty="0"/>
              <a:t>A quick word about service!!!</a:t>
            </a:r>
          </a:p>
        </p:txBody>
      </p:sp>
      <p:pic>
        <p:nvPicPr>
          <p:cNvPr id="4" name="Picture 3" descr="A black and white rv&#10;&#10;AI-generated content may be incorrect.">
            <a:extLst>
              <a:ext uri="{FF2B5EF4-FFF2-40B4-BE49-F238E27FC236}">
                <a16:creationId xmlns:a16="http://schemas.microsoft.com/office/drawing/2014/main" id="{66C5B19F-550E-3B98-8286-97EE8B35768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1638" r="2131" b="-1"/>
          <a:stretch>
            <a:fillRect/>
          </a:stretch>
        </p:blipFill>
        <p:spPr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7454684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0080" y="325369"/>
            <a:ext cx="4368602" cy="1956841"/>
          </a:xfrm>
        </p:spPr>
        <p:txBody>
          <a:bodyPr anchor="b">
            <a:normAutofit/>
          </a:bodyPr>
          <a:lstStyle/>
          <a:p>
            <a:r>
              <a:rPr lang="en-US" sz="4200"/>
              <a:t>🤝 Choosing the Right Salesperson</a:t>
            </a:r>
          </a:p>
        </p:txBody>
      </p:sp>
      <p:sp>
        <p:nvSpPr>
          <p:cNvPr id="12" name="sketchy line">
            <a:extLst>
              <a:ext uri="{FF2B5EF4-FFF2-40B4-BE49-F238E27FC236}">
                <a16:creationId xmlns:a16="http://schemas.microsoft.com/office/drawing/2014/main" id="{D4974D33-8DC5-464E-8C6D-BE58F0669C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80" y="2586994"/>
            <a:ext cx="3474720" cy="18288"/>
          </a:xfrm>
          <a:custGeom>
            <a:avLst/>
            <a:gdLst>
              <a:gd name="connsiteX0" fmla="*/ 0 w 3474720"/>
              <a:gd name="connsiteY0" fmla="*/ 0 h 18288"/>
              <a:gd name="connsiteX1" fmla="*/ 694944 w 3474720"/>
              <a:gd name="connsiteY1" fmla="*/ 0 h 18288"/>
              <a:gd name="connsiteX2" fmla="*/ 1355141 w 3474720"/>
              <a:gd name="connsiteY2" fmla="*/ 0 h 18288"/>
              <a:gd name="connsiteX3" fmla="*/ 2015338 w 3474720"/>
              <a:gd name="connsiteY3" fmla="*/ 0 h 18288"/>
              <a:gd name="connsiteX4" fmla="*/ 2779776 w 3474720"/>
              <a:gd name="connsiteY4" fmla="*/ 0 h 18288"/>
              <a:gd name="connsiteX5" fmla="*/ 3474720 w 3474720"/>
              <a:gd name="connsiteY5" fmla="*/ 0 h 18288"/>
              <a:gd name="connsiteX6" fmla="*/ 3474720 w 3474720"/>
              <a:gd name="connsiteY6" fmla="*/ 18288 h 18288"/>
              <a:gd name="connsiteX7" fmla="*/ 2779776 w 3474720"/>
              <a:gd name="connsiteY7" fmla="*/ 18288 h 18288"/>
              <a:gd name="connsiteX8" fmla="*/ 2189074 w 3474720"/>
              <a:gd name="connsiteY8" fmla="*/ 18288 h 18288"/>
              <a:gd name="connsiteX9" fmla="*/ 1528877 w 3474720"/>
              <a:gd name="connsiteY9" fmla="*/ 18288 h 18288"/>
              <a:gd name="connsiteX10" fmla="*/ 868680 w 3474720"/>
              <a:gd name="connsiteY10" fmla="*/ 18288 h 18288"/>
              <a:gd name="connsiteX11" fmla="*/ 0 w 3474720"/>
              <a:gd name="connsiteY11" fmla="*/ 18288 h 18288"/>
              <a:gd name="connsiteX12" fmla="*/ 0 w 3474720"/>
              <a:gd name="connsiteY12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8E7DC8E-28C4-5B13-56A0-CE151C90EBC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080" y="2872899"/>
            <a:ext cx="4243589" cy="3320668"/>
          </a:xfrm>
        </p:spPr>
        <p:txBody>
          <a:bodyPr>
            <a:normAutofit/>
          </a:bodyPr>
          <a:lstStyle/>
          <a:p>
            <a:r>
              <a:rPr lang="en-US" sz="1700" dirty="0"/>
              <a:t>A Script … </a:t>
            </a:r>
          </a:p>
          <a:p>
            <a:pPr marL="0" indent="0">
              <a:buNone/>
            </a:pPr>
            <a:endParaRPr lang="en-US" sz="1700" i="1" dirty="0"/>
          </a:p>
          <a:p>
            <a:pPr marL="0" indent="0" algn="ctr">
              <a:buNone/>
            </a:pPr>
            <a:r>
              <a:rPr lang="en-US" sz="1700" i="1" dirty="0"/>
              <a:t>"I was talking to someone that bought a Grand Design from you guys recently, and they said the experience was fantastic—especially their salesperson. They mentioned their salesperson was one of your top people and had been there a while, but I didn’t write the name down. Could you help me figure out who that might have been?"</a:t>
            </a:r>
          </a:p>
        </p:txBody>
      </p:sp>
      <p:pic>
        <p:nvPicPr>
          <p:cNvPr id="5" name="Picture 4" descr="A black and white rv&#10;&#10;AI-generated content may be incorrect.">
            <a:extLst>
              <a:ext uri="{FF2B5EF4-FFF2-40B4-BE49-F238E27FC236}">
                <a16:creationId xmlns:a16="http://schemas.microsoft.com/office/drawing/2014/main" id="{9AF2DD0E-9F94-9218-6E4D-B1A5081D529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1638" r="2131" b="-1"/>
          <a:stretch>
            <a:fillRect/>
          </a:stretch>
        </p:blipFill>
        <p:spPr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0080" y="325369"/>
            <a:ext cx="4368602" cy="1956841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600"/>
              <a:t>✨ Buying New vs Buying Used … </a:t>
            </a:r>
          </a:p>
        </p:txBody>
      </p:sp>
      <p:sp>
        <p:nvSpPr>
          <p:cNvPr id="11" name="sketchy line">
            <a:extLst>
              <a:ext uri="{FF2B5EF4-FFF2-40B4-BE49-F238E27FC236}">
                <a16:creationId xmlns:a16="http://schemas.microsoft.com/office/drawing/2014/main" id="{D4974D33-8DC5-464E-8C6D-BE58F0669C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80" y="2586994"/>
            <a:ext cx="3474720" cy="18288"/>
          </a:xfrm>
          <a:custGeom>
            <a:avLst/>
            <a:gdLst>
              <a:gd name="connsiteX0" fmla="*/ 0 w 3474720"/>
              <a:gd name="connsiteY0" fmla="*/ 0 h 18288"/>
              <a:gd name="connsiteX1" fmla="*/ 694944 w 3474720"/>
              <a:gd name="connsiteY1" fmla="*/ 0 h 18288"/>
              <a:gd name="connsiteX2" fmla="*/ 1355141 w 3474720"/>
              <a:gd name="connsiteY2" fmla="*/ 0 h 18288"/>
              <a:gd name="connsiteX3" fmla="*/ 2015338 w 3474720"/>
              <a:gd name="connsiteY3" fmla="*/ 0 h 18288"/>
              <a:gd name="connsiteX4" fmla="*/ 2779776 w 3474720"/>
              <a:gd name="connsiteY4" fmla="*/ 0 h 18288"/>
              <a:gd name="connsiteX5" fmla="*/ 3474720 w 3474720"/>
              <a:gd name="connsiteY5" fmla="*/ 0 h 18288"/>
              <a:gd name="connsiteX6" fmla="*/ 3474720 w 3474720"/>
              <a:gd name="connsiteY6" fmla="*/ 18288 h 18288"/>
              <a:gd name="connsiteX7" fmla="*/ 2779776 w 3474720"/>
              <a:gd name="connsiteY7" fmla="*/ 18288 h 18288"/>
              <a:gd name="connsiteX8" fmla="*/ 2189074 w 3474720"/>
              <a:gd name="connsiteY8" fmla="*/ 18288 h 18288"/>
              <a:gd name="connsiteX9" fmla="*/ 1528877 w 3474720"/>
              <a:gd name="connsiteY9" fmla="*/ 18288 h 18288"/>
              <a:gd name="connsiteX10" fmla="*/ 868680 w 3474720"/>
              <a:gd name="connsiteY10" fmla="*/ 18288 h 18288"/>
              <a:gd name="connsiteX11" fmla="*/ 0 w 3474720"/>
              <a:gd name="connsiteY11" fmla="*/ 18288 h 18288"/>
              <a:gd name="connsiteX12" fmla="*/ 0 w 3474720"/>
              <a:gd name="connsiteY12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640080" y="2872899"/>
            <a:ext cx="4243589" cy="332066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45720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 sz="2800"/>
            </a:pPr>
            <a:r>
              <a:rPr lang="en-US" sz="2200"/>
              <a:t>Full warranty coverage</a:t>
            </a:r>
          </a:p>
          <a:p>
            <a:pPr marL="45720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 sz="2800"/>
            </a:pPr>
            <a:r>
              <a:rPr lang="en-US" sz="2200"/>
              <a:t>Latest features &amp; technology</a:t>
            </a:r>
          </a:p>
          <a:p>
            <a:pPr marL="45720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 sz="2800"/>
            </a:pPr>
            <a:r>
              <a:rPr lang="en-US" sz="2200"/>
              <a:t>Customization options</a:t>
            </a:r>
          </a:p>
          <a:p>
            <a:pPr marL="45720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 sz="2800"/>
            </a:pPr>
            <a:r>
              <a:rPr lang="en-US" sz="2200"/>
              <a:t>Higher upfront cost</a:t>
            </a:r>
          </a:p>
          <a:p>
            <a:pPr marL="45720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 sz="2800"/>
            </a:pPr>
            <a:r>
              <a:rPr lang="en-US" sz="2200"/>
              <a:t>Steeper depreciation</a:t>
            </a:r>
          </a:p>
        </p:txBody>
      </p:sp>
      <p:pic>
        <p:nvPicPr>
          <p:cNvPr id="4" name="Picture 3" descr="A black and white rv&#10;&#10;AI-generated content may be incorrect.">
            <a:extLst>
              <a:ext uri="{FF2B5EF4-FFF2-40B4-BE49-F238E27FC236}">
                <a16:creationId xmlns:a16="http://schemas.microsoft.com/office/drawing/2014/main" id="{735C9185-FC33-813A-4C07-6603B485EEE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1638" r="2131" b="-1"/>
          <a:stretch>
            <a:fillRect/>
          </a:stretch>
        </p:blipFill>
        <p:spPr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0080" y="325369"/>
            <a:ext cx="4368602" cy="1956841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600"/>
              <a:t>💰 Buying New vs Buying Used … </a:t>
            </a:r>
          </a:p>
        </p:txBody>
      </p:sp>
      <p:sp>
        <p:nvSpPr>
          <p:cNvPr id="11" name="sketchy line">
            <a:extLst>
              <a:ext uri="{FF2B5EF4-FFF2-40B4-BE49-F238E27FC236}">
                <a16:creationId xmlns:a16="http://schemas.microsoft.com/office/drawing/2014/main" id="{D4974D33-8DC5-464E-8C6D-BE58F0669C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80" y="2586994"/>
            <a:ext cx="3474720" cy="18288"/>
          </a:xfrm>
          <a:custGeom>
            <a:avLst/>
            <a:gdLst>
              <a:gd name="connsiteX0" fmla="*/ 0 w 3474720"/>
              <a:gd name="connsiteY0" fmla="*/ 0 h 18288"/>
              <a:gd name="connsiteX1" fmla="*/ 694944 w 3474720"/>
              <a:gd name="connsiteY1" fmla="*/ 0 h 18288"/>
              <a:gd name="connsiteX2" fmla="*/ 1355141 w 3474720"/>
              <a:gd name="connsiteY2" fmla="*/ 0 h 18288"/>
              <a:gd name="connsiteX3" fmla="*/ 2015338 w 3474720"/>
              <a:gd name="connsiteY3" fmla="*/ 0 h 18288"/>
              <a:gd name="connsiteX4" fmla="*/ 2779776 w 3474720"/>
              <a:gd name="connsiteY4" fmla="*/ 0 h 18288"/>
              <a:gd name="connsiteX5" fmla="*/ 3474720 w 3474720"/>
              <a:gd name="connsiteY5" fmla="*/ 0 h 18288"/>
              <a:gd name="connsiteX6" fmla="*/ 3474720 w 3474720"/>
              <a:gd name="connsiteY6" fmla="*/ 18288 h 18288"/>
              <a:gd name="connsiteX7" fmla="*/ 2779776 w 3474720"/>
              <a:gd name="connsiteY7" fmla="*/ 18288 h 18288"/>
              <a:gd name="connsiteX8" fmla="*/ 2189074 w 3474720"/>
              <a:gd name="connsiteY8" fmla="*/ 18288 h 18288"/>
              <a:gd name="connsiteX9" fmla="*/ 1528877 w 3474720"/>
              <a:gd name="connsiteY9" fmla="*/ 18288 h 18288"/>
              <a:gd name="connsiteX10" fmla="*/ 868680 w 3474720"/>
              <a:gd name="connsiteY10" fmla="*/ 18288 h 18288"/>
              <a:gd name="connsiteX11" fmla="*/ 0 w 3474720"/>
              <a:gd name="connsiteY11" fmla="*/ 18288 h 18288"/>
              <a:gd name="connsiteX12" fmla="*/ 0 w 3474720"/>
              <a:gd name="connsiteY12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640080" y="2872899"/>
            <a:ext cx="4243589" cy="332066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45720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 sz="2800"/>
            </a:pPr>
            <a:r>
              <a:rPr lang="en-US" sz="2200"/>
              <a:t>Lower purchase price</a:t>
            </a:r>
          </a:p>
          <a:p>
            <a:pPr marL="45720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 sz="2800"/>
            </a:pPr>
            <a:r>
              <a:rPr lang="en-US" sz="2200"/>
              <a:t>Less depreciation hit</a:t>
            </a:r>
          </a:p>
          <a:p>
            <a:pPr marL="45720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 sz="2800"/>
            </a:pPr>
            <a:r>
              <a:rPr lang="en-US" sz="2200"/>
              <a:t>Upgrades often included</a:t>
            </a:r>
          </a:p>
          <a:p>
            <a:pPr marL="45720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 sz="2800"/>
            </a:pPr>
            <a:r>
              <a:rPr lang="en-US" sz="2200"/>
              <a:t>Shorter/expired warranty</a:t>
            </a:r>
          </a:p>
          <a:p>
            <a:pPr marL="45720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 sz="2800"/>
            </a:pPr>
            <a:r>
              <a:rPr lang="en-US" sz="2200"/>
              <a:t>Potential hidden maintenance issues</a:t>
            </a:r>
          </a:p>
        </p:txBody>
      </p:sp>
      <p:pic>
        <p:nvPicPr>
          <p:cNvPr id="4" name="Picture 3" descr="A black and white rv&#10;&#10;AI-generated content may be incorrect.">
            <a:extLst>
              <a:ext uri="{FF2B5EF4-FFF2-40B4-BE49-F238E27FC236}">
                <a16:creationId xmlns:a16="http://schemas.microsoft.com/office/drawing/2014/main" id="{B1E2E583-FC30-B690-4CF4-3F1B3472C4C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1638" r="2131" b="-1"/>
          <a:stretch>
            <a:fillRect/>
          </a:stretch>
        </p:blipFill>
        <p:spPr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0FDB2C7-B9EF-2A2F-9680-7E00B36F67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CF0FE0E-65FC-4CDB-0D9A-28BC58EF78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325369"/>
            <a:ext cx="4368602" cy="1956841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400" dirty="0"/>
              <a:t>Summary … </a:t>
            </a:r>
          </a:p>
        </p:txBody>
      </p:sp>
      <p:sp>
        <p:nvSpPr>
          <p:cNvPr id="11" name="sketchy line">
            <a:extLst>
              <a:ext uri="{FF2B5EF4-FFF2-40B4-BE49-F238E27FC236}">
                <a16:creationId xmlns:a16="http://schemas.microsoft.com/office/drawing/2014/main" id="{D4974D33-8DC5-464E-8C6D-BE58F0669C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80" y="2586994"/>
            <a:ext cx="3474720" cy="18288"/>
          </a:xfrm>
          <a:custGeom>
            <a:avLst/>
            <a:gdLst>
              <a:gd name="connsiteX0" fmla="*/ 0 w 3474720"/>
              <a:gd name="connsiteY0" fmla="*/ 0 h 18288"/>
              <a:gd name="connsiteX1" fmla="*/ 694944 w 3474720"/>
              <a:gd name="connsiteY1" fmla="*/ 0 h 18288"/>
              <a:gd name="connsiteX2" fmla="*/ 1355141 w 3474720"/>
              <a:gd name="connsiteY2" fmla="*/ 0 h 18288"/>
              <a:gd name="connsiteX3" fmla="*/ 2015338 w 3474720"/>
              <a:gd name="connsiteY3" fmla="*/ 0 h 18288"/>
              <a:gd name="connsiteX4" fmla="*/ 2779776 w 3474720"/>
              <a:gd name="connsiteY4" fmla="*/ 0 h 18288"/>
              <a:gd name="connsiteX5" fmla="*/ 3474720 w 3474720"/>
              <a:gd name="connsiteY5" fmla="*/ 0 h 18288"/>
              <a:gd name="connsiteX6" fmla="*/ 3474720 w 3474720"/>
              <a:gd name="connsiteY6" fmla="*/ 18288 h 18288"/>
              <a:gd name="connsiteX7" fmla="*/ 2779776 w 3474720"/>
              <a:gd name="connsiteY7" fmla="*/ 18288 h 18288"/>
              <a:gd name="connsiteX8" fmla="*/ 2189074 w 3474720"/>
              <a:gd name="connsiteY8" fmla="*/ 18288 h 18288"/>
              <a:gd name="connsiteX9" fmla="*/ 1528877 w 3474720"/>
              <a:gd name="connsiteY9" fmla="*/ 18288 h 18288"/>
              <a:gd name="connsiteX10" fmla="*/ 868680 w 3474720"/>
              <a:gd name="connsiteY10" fmla="*/ 18288 h 18288"/>
              <a:gd name="connsiteX11" fmla="*/ 0 w 3474720"/>
              <a:gd name="connsiteY11" fmla="*/ 18288 h 18288"/>
              <a:gd name="connsiteX12" fmla="*/ 0 w 3474720"/>
              <a:gd name="connsiteY12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3E09DFC-DA37-D79D-B05C-6D45B3A6A720}"/>
              </a:ext>
            </a:extLst>
          </p:cNvPr>
          <p:cNvSpPr txBox="1"/>
          <p:nvPr/>
        </p:nvSpPr>
        <p:spPr>
          <a:xfrm>
            <a:off x="640080" y="2872899"/>
            <a:ext cx="4243589" cy="332066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45720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 sz="2600"/>
            </a:pPr>
            <a:r>
              <a:rPr lang="en-US" sz="1500"/>
              <a:t>TAKE YOUR TIME!!!</a:t>
            </a:r>
          </a:p>
          <a:p>
            <a:pPr marL="45720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 sz="2600"/>
            </a:pPr>
            <a:endParaRPr lang="en-US" sz="1500"/>
          </a:p>
          <a:p>
            <a:pPr marL="45720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 sz="2600"/>
            </a:pPr>
            <a:r>
              <a:rPr lang="en-US" sz="1500"/>
              <a:t>Choose the right floor plan … </a:t>
            </a:r>
          </a:p>
          <a:p>
            <a:pPr marL="45720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 sz="2600"/>
            </a:pPr>
            <a:endParaRPr lang="en-US" sz="1500"/>
          </a:p>
          <a:p>
            <a:pPr marL="45720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 sz="2600"/>
            </a:pPr>
            <a:r>
              <a:rPr lang="en-US" sz="1500"/>
              <a:t>Pick the right dealer … </a:t>
            </a:r>
          </a:p>
          <a:p>
            <a:pPr marL="45720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 sz="2600"/>
            </a:pPr>
            <a:endParaRPr lang="en-US" sz="1500"/>
          </a:p>
          <a:p>
            <a:pPr marL="45720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 sz="2600"/>
            </a:pPr>
            <a:r>
              <a:rPr lang="en-US" sz="1500"/>
              <a:t>Get a rockstar salesperson …</a:t>
            </a:r>
          </a:p>
          <a:p>
            <a:pPr marL="45720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 sz="2600"/>
            </a:pPr>
            <a:endParaRPr lang="en-US" sz="1500"/>
          </a:p>
          <a:p>
            <a:pPr marL="45720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 sz="2600"/>
            </a:pPr>
            <a:r>
              <a:rPr lang="en-US" sz="1500"/>
              <a:t>Enjoy the process!!!</a:t>
            </a:r>
          </a:p>
          <a:p>
            <a:pPr marL="45720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 sz="2600"/>
            </a:pPr>
            <a:endParaRPr lang="en-US" sz="1500"/>
          </a:p>
          <a:p>
            <a:pPr marL="45720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 sz="2600"/>
            </a:pPr>
            <a:r>
              <a:rPr lang="en-US" sz="1500"/>
              <a:t>Ps … TAKE YOUR TIME!!! </a:t>
            </a:r>
          </a:p>
        </p:txBody>
      </p:sp>
      <p:pic>
        <p:nvPicPr>
          <p:cNvPr id="4" name="Picture 3" descr="A black and white rv&#10;&#10;AI-generated content may be incorrect.">
            <a:extLst>
              <a:ext uri="{FF2B5EF4-FFF2-40B4-BE49-F238E27FC236}">
                <a16:creationId xmlns:a16="http://schemas.microsoft.com/office/drawing/2014/main" id="{E641FD34-4A88-2B2B-0A04-58B5E874A30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1638" r="2131" b="-1"/>
          <a:stretch>
            <a:fillRect/>
          </a:stretch>
        </p:blipFill>
        <p:spPr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04277299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71B2258F-86CA-4D4D-8270-BC05FCDEBF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A black and white rv&#10;&#10;AI-generated content may be incorrect.">
            <a:extLst>
              <a:ext uri="{FF2B5EF4-FFF2-40B4-BE49-F238E27FC236}">
                <a16:creationId xmlns:a16="http://schemas.microsoft.com/office/drawing/2014/main" id="{1A849870-49E8-0206-61B5-CE2F7A84A4A8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50000"/>
          </a:blip>
          <a:srcRect l="7203" r="13686"/>
          <a:stretch>
            <a:fillRect/>
          </a:stretch>
        </p:blipFill>
        <p:spPr>
          <a:xfrm>
            <a:off x="20" y="1"/>
            <a:ext cx="12191980" cy="685799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2"/>
            <a:ext cx="9144000" cy="2900518"/>
          </a:xfrm>
        </p:spPr>
        <p:txBody>
          <a:bodyPr>
            <a:normAutofit/>
          </a:bodyPr>
          <a:lstStyle/>
          <a:p>
            <a:pPr>
              <a:defRPr sz="5400" b="1"/>
            </a:pPr>
            <a:r>
              <a:rPr lang="en-US" sz="5400" dirty="0">
                <a:solidFill>
                  <a:srgbClr val="FFFFFF"/>
                </a:solidFill>
              </a:rPr>
              <a:t>Financing Your RV Purchase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4159404"/>
            <a:ext cx="9144000" cy="1098395"/>
          </a:xfrm>
        </p:spPr>
        <p:txBody>
          <a:bodyPr>
            <a:normAutofit/>
          </a:bodyPr>
          <a:lstStyle/>
          <a:p>
            <a:pPr>
              <a:defRPr sz="2800"/>
            </a:pPr>
            <a:r>
              <a:rPr lang="en-US" sz="2800">
                <a:solidFill>
                  <a:srgbClr val="FFFFFF"/>
                </a:solidFill>
              </a:rPr>
              <a:t>Why Pre-Approval Puts You in Control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4F2BD34-927C-38B9-6A52-2E28C04A8E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325369"/>
            <a:ext cx="4368602" cy="1956841"/>
          </a:xfrm>
        </p:spPr>
        <p:txBody>
          <a:bodyPr anchor="b">
            <a:normAutofit/>
          </a:bodyPr>
          <a:lstStyle/>
          <a:p>
            <a:r>
              <a:rPr lang="en-US" sz="5400"/>
              <a:t>You Must Absolutely … </a:t>
            </a:r>
          </a:p>
        </p:txBody>
      </p:sp>
      <p:sp>
        <p:nvSpPr>
          <p:cNvPr id="11" name="sketchy line">
            <a:extLst>
              <a:ext uri="{FF2B5EF4-FFF2-40B4-BE49-F238E27FC236}">
                <a16:creationId xmlns:a16="http://schemas.microsoft.com/office/drawing/2014/main" id="{D4974D33-8DC5-464E-8C6D-BE58F0669C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80" y="2586994"/>
            <a:ext cx="3474720" cy="18288"/>
          </a:xfrm>
          <a:custGeom>
            <a:avLst/>
            <a:gdLst>
              <a:gd name="connsiteX0" fmla="*/ 0 w 3474720"/>
              <a:gd name="connsiteY0" fmla="*/ 0 h 18288"/>
              <a:gd name="connsiteX1" fmla="*/ 694944 w 3474720"/>
              <a:gd name="connsiteY1" fmla="*/ 0 h 18288"/>
              <a:gd name="connsiteX2" fmla="*/ 1355141 w 3474720"/>
              <a:gd name="connsiteY2" fmla="*/ 0 h 18288"/>
              <a:gd name="connsiteX3" fmla="*/ 2015338 w 3474720"/>
              <a:gd name="connsiteY3" fmla="*/ 0 h 18288"/>
              <a:gd name="connsiteX4" fmla="*/ 2779776 w 3474720"/>
              <a:gd name="connsiteY4" fmla="*/ 0 h 18288"/>
              <a:gd name="connsiteX5" fmla="*/ 3474720 w 3474720"/>
              <a:gd name="connsiteY5" fmla="*/ 0 h 18288"/>
              <a:gd name="connsiteX6" fmla="*/ 3474720 w 3474720"/>
              <a:gd name="connsiteY6" fmla="*/ 18288 h 18288"/>
              <a:gd name="connsiteX7" fmla="*/ 2779776 w 3474720"/>
              <a:gd name="connsiteY7" fmla="*/ 18288 h 18288"/>
              <a:gd name="connsiteX8" fmla="*/ 2189074 w 3474720"/>
              <a:gd name="connsiteY8" fmla="*/ 18288 h 18288"/>
              <a:gd name="connsiteX9" fmla="*/ 1528877 w 3474720"/>
              <a:gd name="connsiteY9" fmla="*/ 18288 h 18288"/>
              <a:gd name="connsiteX10" fmla="*/ 868680 w 3474720"/>
              <a:gd name="connsiteY10" fmla="*/ 18288 h 18288"/>
              <a:gd name="connsiteX11" fmla="*/ 0 w 3474720"/>
              <a:gd name="connsiteY11" fmla="*/ 18288 h 18288"/>
              <a:gd name="connsiteX12" fmla="*/ 0 w 3474720"/>
              <a:gd name="connsiteY12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9C5E0C-1CF1-31A5-6A68-A4EF54DD4E4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080" y="2872899"/>
            <a:ext cx="4243589" cy="3320668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sz="2200" dirty="0"/>
          </a:p>
          <a:p>
            <a:pPr marL="0" indent="0">
              <a:buNone/>
            </a:pPr>
            <a:endParaRPr lang="en-US" sz="2200" dirty="0"/>
          </a:p>
          <a:p>
            <a:pPr marL="0" indent="0" algn="ctr">
              <a:buNone/>
            </a:pPr>
            <a:r>
              <a:rPr lang="en-US" sz="3600" dirty="0"/>
              <a:t>Before you start … know YOUR credit score!!!</a:t>
            </a:r>
          </a:p>
        </p:txBody>
      </p:sp>
      <p:pic>
        <p:nvPicPr>
          <p:cNvPr id="4" name="Picture 3" descr="A black and white rv&#10;&#10;AI-generated content may be incorrect.">
            <a:extLst>
              <a:ext uri="{FF2B5EF4-FFF2-40B4-BE49-F238E27FC236}">
                <a16:creationId xmlns:a16="http://schemas.microsoft.com/office/drawing/2014/main" id="{D170E8C0-F914-7020-073C-5A25ADA2AB0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1638" r="2131" b="-1"/>
          <a:stretch>
            <a:fillRect/>
          </a:stretch>
        </p:blipFill>
        <p:spPr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03289727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0080" y="325369"/>
            <a:ext cx="4368602" cy="1956841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400" dirty="0"/>
              <a:t>💳 Financing Options …</a:t>
            </a:r>
          </a:p>
        </p:txBody>
      </p:sp>
      <p:sp>
        <p:nvSpPr>
          <p:cNvPr id="11" name="sketchy line">
            <a:extLst>
              <a:ext uri="{FF2B5EF4-FFF2-40B4-BE49-F238E27FC236}">
                <a16:creationId xmlns:a16="http://schemas.microsoft.com/office/drawing/2014/main" id="{D4974D33-8DC5-464E-8C6D-BE58F0669C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80" y="2586994"/>
            <a:ext cx="3474720" cy="18288"/>
          </a:xfrm>
          <a:custGeom>
            <a:avLst/>
            <a:gdLst>
              <a:gd name="connsiteX0" fmla="*/ 0 w 3474720"/>
              <a:gd name="connsiteY0" fmla="*/ 0 h 18288"/>
              <a:gd name="connsiteX1" fmla="*/ 694944 w 3474720"/>
              <a:gd name="connsiteY1" fmla="*/ 0 h 18288"/>
              <a:gd name="connsiteX2" fmla="*/ 1355141 w 3474720"/>
              <a:gd name="connsiteY2" fmla="*/ 0 h 18288"/>
              <a:gd name="connsiteX3" fmla="*/ 2015338 w 3474720"/>
              <a:gd name="connsiteY3" fmla="*/ 0 h 18288"/>
              <a:gd name="connsiteX4" fmla="*/ 2779776 w 3474720"/>
              <a:gd name="connsiteY4" fmla="*/ 0 h 18288"/>
              <a:gd name="connsiteX5" fmla="*/ 3474720 w 3474720"/>
              <a:gd name="connsiteY5" fmla="*/ 0 h 18288"/>
              <a:gd name="connsiteX6" fmla="*/ 3474720 w 3474720"/>
              <a:gd name="connsiteY6" fmla="*/ 18288 h 18288"/>
              <a:gd name="connsiteX7" fmla="*/ 2779776 w 3474720"/>
              <a:gd name="connsiteY7" fmla="*/ 18288 h 18288"/>
              <a:gd name="connsiteX8" fmla="*/ 2189074 w 3474720"/>
              <a:gd name="connsiteY8" fmla="*/ 18288 h 18288"/>
              <a:gd name="connsiteX9" fmla="*/ 1528877 w 3474720"/>
              <a:gd name="connsiteY9" fmla="*/ 18288 h 18288"/>
              <a:gd name="connsiteX10" fmla="*/ 868680 w 3474720"/>
              <a:gd name="connsiteY10" fmla="*/ 18288 h 18288"/>
              <a:gd name="connsiteX11" fmla="*/ 0 w 3474720"/>
              <a:gd name="connsiteY11" fmla="*/ 18288 h 18288"/>
              <a:gd name="connsiteX12" fmla="*/ 0 w 3474720"/>
              <a:gd name="connsiteY12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640080" y="2872899"/>
            <a:ext cx="4243589" cy="332066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45720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 sz="2600"/>
            </a:pPr>
            <a:r>
              <a:rPr lang="en-US" sz="2000" dirty="0"/>
              <a:t>Credit Unions – often lowest rates, member-focused.</a:t>
            </a:r>
          </a:p>
          <a:p>
            <a:pPr marL="45720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 sz="2600"/>
            </a:pPr>
            <a:r>
              <a:rPr lang="en-US" sz="2000" dirty="0"/>
              <a:t>Banks – convenient if you’re already a customer.</a:t>
            </a:r>
          </a:p>
          <a:p>
            <a:pPr marL="45720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 sz="2600"/>
            </a:pPr>
            <a:r>
              <a:rPr lang="en-US" sz="2000" dirty="0"/>
              <a:t>RV Specialty Lenders – understand long-term RV loans.</a:t>
            </a:r>
          </a:p>
          <a:p>
            <a:pPr marL="45720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 sz="2600"/>
            </a:pPr>
            <a:r>
              <a:rPr lang="en-US" sz="2000" dirty="0"/>
              <a:t>Home Equity Loans/HELOC – lower rates, but home is collateral.</a:t>
            </a:r>
          </a:p>
          <a:p>
            <a:pPr marL="45720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 sz="2600"/>
            </a:pPr>
            <a:r>
              <a:rPr lang="en-US" sz="2000" dirty="0"/>
              <a:t>Personal Loans – simple, unsecured, usually higher rates.</a:t>
            </a:r>
          </a:p>
          <a:p>
            <a:pPr marL="45720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 sz="2600"/>
            </a:pPr>
            <a:r>
              <a:rPr lang="en-US" sz="2000" dirty="0"/>
              <a:t>Cash is always king!!!</a:t>
            </a:r>
          </a:p>
        </p:txBody>
      </p:sp>
      <p:pic>
        <p:nvPicPr>
          <p:cNvPr id="4" name="Picture 3" descr="A black and white rv&#10;&#10;AI-generated content may be incorrect.">
            <a:extLst>
              <a:ext uri="{FF2B5EF4-FFF2-40B4-BE49-F238E27FC236}">
                <a16:creationId xmlns:a16="http://schemas.microsoft.com/office/drawing/2014/main" id="{685F99DB-EE21-3E68-CE62-2A7D684F341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1638" r="2131" b="-1"/>
          <a:stretch>
            <a:fillRect/>
          </a:stretch>
        </p:blipFill>
        <p:spPr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0080" y="325369"/>
            <a:ext cx="4368602" cy="1956841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600"/>
              <a:t>✅ Pre-Approval Is Power</a:t>
            </a:r>
          </a:p>
        </p:txBody>
      </p:sp>
      <p:sp>
        <p:nvSpPr>
          <p:cNvPr id="11" name="sketchy line">
            <a:extLst>
              <a:ext uri="{FF2B5EF4-FFF2-40B4-BE49-F238E27FC236}">
                <a16:creationId xmlns:a16="http://schemas.microsoft.com/office/drawing/2014/main" id="{D4974D33-8DC5-464E-8C6D-BE58F0669C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80" y="2586994"/>
            <a:ext cx="3474720" cy="18288"/>
          </a:xfrm>
          <a:custGeom>
            <a:avLst/>
            <a:gdLst>
              <a:gd name="connsiteX0" fmla="*/ 0 w 3474720"/>
              <a:gd name="connsiteY0" fmla="*/ 0 h 18288"/>
              <a:gd name="connsiteX1" fmla="*/ 694944 w 3474720"/>
              <a:gd name="connsiteY1" fmla="*/ 0 h 18288"/>
              <a:gd name="connsiteX2" fmla="*/ 1355141 w 3474720"/>
              <a:gd name="connsiteY2" fmla="*/ 0 h 18288"/>
              <a:gd name="connsiteX3" fmla="*/ 2015338 w 3474720"/>
              <a:gd name="connsiteY3" fmla="*/ 0 h 18288"/>
              <a:gd name="connsiteX4" fmla="*/ 2779776 w 3474720"/>
              <a:gd name="connsiteY4" fmla="*/ 0 h 18288"/>
              <a:gd name="connsiteX5" fmla="*/ 3474720 w 3474720"/>
              <a:gd name="connsiteY5" fmla="*/ 0 h 18288"/>
              <a:gd name="connsiteX6" fmla="*/ 3474720 w 3474720"/>
              <a:gd name="connsiteY6" fmla="*/ 18288 h 18288"/>
              <a:gd name="connsiteX7" fmla="*/ 2779776 w 3474720"/>
              <a:gd name="connsiteY7" fmla="*/ 18288 h 18288"/>
              <a:gd name="connsiteX8" fmla="*/ 2189074 w 3474720"/>
              <a:gd name="connsiteY8" fmla="*/ 18288 h 18288"/>
              <a:gd name="connsiteX9" fmla="*/ 1528877 w 3474720"/>
              <a:gd name="connsiteY9" fmla="*/ 18288 h 18288"/>
              <a:gd name="connsiteX10" fmla="*/ 868680 w 3474720"/>
              <a:gd name="connsiteY10" fmla="*/ 18288 h 18288"/>
              <a:gd name="connsiteX11" fmla="*/ 0 w 3474720"/>
              <a:gd name="connsiteY11" fmla="*/ 18288 h 18288"/>
              <a:gd name="connsiteX12" fmla="*/ 0 w 3474720"/>
              <a:gd name="connsiteY12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640080" y="2872899"/>
            <a:ext cx="4243589" cy="332066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45720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 sz="2800"/>
            </a:pPr>
            <a:r>
              <a:rPr lang="en-US" sz="2200" dirty="0"/>
              <a:t>Gives you leverage – the dealer knows you don’t need their financing.</a:t>
            </a:r>
          </a:p>
          <a:p>
            <a:pPr marL="45720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 sz="2800"/>
            </a:pPr>
            <a:r>
              <a:rPr lang="en-US" sz="2200" dirty="0"/>
              <a:t>Sets your budget clearly and avoids overspending.</a:t>
            </a:r>
          </a:p>
          <a:p>
            <a:pPr marL="45720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 sz="2800"/>
            </a:pPr>
            <a:r>
              <a:rPr lang="en-US" sz="2200" dirty="0"/>
              <a:t>Allows you to negotiate RV price and financing separately.</a:t>
            </a:r>
          </a:p>
          <a:p>
            <a:pPr marL="45720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 sz="2800"/>
            </a:pPr>
            <a:r>
              <a:rPr lang="en-US" sz="2200" dirty="0"/>
              <a:t>Is an important mindset!!!</a:t>
            </a:r>
          </a:p>
        </p:txBody>
      </p:sp>
      <p:pic>
        <p:nvPicPr>
          <p:cNvPr id="4" name="Picture 3" descr="A black and white rv&#10;&#10;AI-generated content may be incorrect.">
            <a:extLst>
              <a:ext uri="{FF2B5EF4-FFF2-40B4-BE49-F238E27FC236}">
                <a16:creationId xmlns:a16="http://schemas.microsoft.com/office/drawing/2014/main" id="{CFA91263-D53B-D0CF-8613-C3F29F4AA04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1638" r="2131" b="-1"/>
          <a:stretch>
            <a:fillRect/>
          </a:stretch>
        </p:blipFill>
        <p:spPr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0080" y="325369"/>
            <a:ext cx="4368602" cy="1956841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400"/>
              <a:t>🏦 Compare Lenders</a:t>
            </a:r>
          </a:p>
        </p:txBody>
      </p:sp>
      <p:sp>
        <p:nvSpPr>
          <p:cNvPr id="11" name="sketchy line">
            <a:extLst>
              <a:ext uri="{FF2B5EF4-FFF2-40B4-BE49-F238E27FC236}">
                <a16:creationId xmlns:a16="http://schemas.microsoft.com/office/drawing/2014/main" id="{D4974D33-8DC5-464E-8C6D-BE58F0669C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80" y="2586994"/>
            <a:ext cx="3474720" cy="18288"/>
          </a:xfrm>
          <a:custGeom>
            <a:avLst/>
            <a:gdLst>
              <a:gd name="connsiteX0" fmla="*/ 0 w 3474720"/>
              <a:gd name="connsiteY0" fmla="*/ 0 h 18288"/>
              <a:gd name="connsiteX1" fmla="*/ 694944 w 3474720"/>
              <a:gd name="connsiteY1" fmla="*/ 0 h 18288"/>
              <a:gd name="connsiteX2" fmla="*/ 1355141 w 3474720"/>
              <a:gd name="connsiteY2" fmla="*/ 0 h 18288"/>
              <a:gd name="connsiteX3" fmla="*/ 2015338 w 3474720"/>
              <a:gd name="connsiteY3" fmla="*/ 0 h 18288"/>
              <a:gd name="connsiteX4" fmla="*/ 2779776 w 3474720"/>
              <a:gd name="connsiteY4" fmla="*/ 0 h 18288"/>
              <a:gd name="connsiteX5" fmla="*/ 3474720 w 3474720"/>
              <a:gd name="connsiteY5" fmla="*/ 0 h 18288"/>
              <a:gd name="connsiteX6" fmla="*/ 3474720 w 3474720"/>
              <a:gd name="connsiteY6" fmla="*/ 18288 h 18288"/>
              <a:gd name="connsiteX7" fmla="*/ 2779776 w 3474720"/>
              <a:gd name="connsiteY7" fmla="*/ 18288 h 18288"/>
              <a:gd name="connsiteX8" fmla="*/ 2189074 w 3474720"/>
              <a:gd name="connsiteY8" fmla="*/ 18288 h 18288"/>
              <a:gd name="connsiteX9" fmla="*/ 1528877 w 3474720"/>
              <a:gd name="connsiteY9" fmla="*/ 18288 h 18288"/>
              <a:gd name="connsiteX10" fmla="*/ 868680 w 3474720"/>
              <a:gd name="connsiteY10" fmla="*/ 18288 h 18288"/>
              <a:gd name="connsiteX11" fmla="*/ 0 w 3474720"/>
              <a:gd name="connsiteY11" fmla="*/ 18288 h 18288"/>
              <a:gd name="connsiteX12" fmla="*/ 0 w 3474720"/>
              <a:gd name="connsiteY12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640080" y="2872899"/>
            <a:ext cx="4243589" cy="332066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45720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 sz="2800"/>
            </a:pPr>
            <a:r>
              <a:rPr lang="en-US" sz="2200"/>
              <a:t>Banks &amp; Credit Unions – often lower rates and fewer fees.</a:t>
            </a:r>
          </a:p>
          <a:p>
            <a:pPr marL="45720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 sz="2800"/>
            </a:pPr>
            <a:r>
              <a:rPr lang="en-US" sz="2200"/>
              <a:t>RV Specialty Lenders – understand longer terms and higher amounts.</a:t>
            </a:r>
          </a:p>
          <a:p>
            <a:pPr marL="45720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 sz="2800"/>
            </a:pPr>
            <a:r>
              <a:rPr lang="en-US" sz="2200"/>
              <a:t>Dealer Financing – convenient but often marked up with extras.</a:t>
            </a:r>
          </a:p>
        </p:txBody>
      </p:sp>
      <p:pic>
        <p:nvPicPr>
          <p:cNvPr id="4" name="Picture 3" descr="A black and white rv&#10;&#10;AI-generated content may be incorrect.">
            <a:extLst>
              <a:ext uri="{FF2B5EF4-FFF2-40B4-BE49-F238E27FC236}">
                <a16:creationId xmlns:a16="http://schemas.microsoft.com/office/drawing/2014/main" id="{7792AD18-9F90-D490-E250-FEC3B43260E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1638" r="2131" b="-1"/>
          <a:stretch>
            <a:fillRect/>
          </a:stretch>
        </p:blipFill>
        <p:spPr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0080" y="325369"/>
            <a:ext cx="4368602" cy="1956841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000"/>
              <a:t>📑 Understand Loan Terms</a:t>
            </a:r>
          </a:p>
        </p:txBody>
      </p:sp>
      <p:sp>
        <p:nvSpPr>
          <p:cNvPr id="11" name="sketchy line">
            <a:extLst>
              <a:ext uri="{FF2B5EF4-FFF2-40B4-BE49-F238E27FC236}">
                <a16:creationId xmlns:a16="http://schemas.microsoft.com/office/drawing/2014/main" id="{D4974D33-8DC5-464E-8C6D-BE58F0669C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80" y="2586994"/>
            <a:ext cx="3474720" cy="18288"/>
          </a:xfrm>
          <a:custGeom>
            <a:avLst/>
            <a:gdLst>
              <a:gd name="connsiteX0" fmla="*/ 0 w 3474720"/>
              <a:gd name="connsiteY0" fmla="*/ 0 h 18288"/>
              <a:gd name="connsiteX1" fmla="*/ 694944 w 3474720"/>
              <a:gd name="connsiteY1" fmla="*/ 0 h 18288"/>
              <a:gd name="connsiteX2" fmla="*/ 1355141 w 3474720"/>
              <a:gd name="connsiteY2" fmla="*/ 0 h 18288"/>
              <a:gd name="connsiteX3" fmla="*/ 2015338 w 3474720"/>
              <a:gd name="connsiteY3" fmla="*/ 0 h 18288"/>
              <a:gd name="connsiteX4" fmla="*/ 2779776 w 3474720"/>
              <a:gd name="connsiteY4" fmla="*/ 0 h 18288"/>
              <a:gd name="connsiteX5" fmla="*/ 3474720 w 3474720"/>
              <a:gd name="connsiteY5" fmla="*/ 0 h 18288"/>
              <a:gd name="connsiteX6" fmla="*/ 3474720 w 3474720"/>
              <a:gd name="connsiteY6" fmla="*/ 18288 h 18288"/>
              <a:gd name="connsiteX7" fmla="*/ 2779776 w 3474720"/>
              <a:gd name="connsiteY7" fmla="*/ 18288 h 18288"/>
              <a:gd name="connsiteX8" fmla="*/ 2189074 w 3474720"/>
              <a:gd name="connsiteY8" fmla="*/ 18288 h 18288"/>
              <a:gd name="connsiteX9" fmla="*/ 1528877 w 3474720"/>
              <a:gd name="connsiteY9" fmla="*/ 18288 h 18288"/>
              <a:gd name="connsiteX10" fmla="*/ 868680 w 3474720"/>
              <a:gd name="connsiteY10" fmla="*/ 18288 h 18288"/>
              <a:gd name="connsiteX11" fmla="*/ 0 w 3474720"/>
              <a:gd name="connsiteY11" fmla="*/ 18288 h 18288"/>
              <a:gd name="connsiteX12" fmla="*/ 0 w 3474720"/>
              <a:gd name="connsiteY12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640080" y="2872899"/>
            <a:ext cx="4243589" cy="332066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45720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 sz="2800"/>
            </a:pPr>
            <a:r>
              <a:rPr lang="en-US" sz="2200" dirty="0"/>
              <a:t>Interest rate – even small differences add up over 10–15 years.</a:t>
            </a:r>
          </a:p>
          <a:p>
            <a:pPr marL="45720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 sz="2800"/>
            </a:pPr>
            <a:r>
              <a:rPr lang="en-US" sz="2200" dirty="0"/>
              <a:t>Term length – lower payments vs. higher total interest paid.</a:t>
            </a:r>
          </a:p>
          <a:p>
            <a:pPr marL="45720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 sz="2800"/>
            </a:pPr>
            <a:r>
              <a:rPr lang="en-US" sz="2200" dirty="0"/>
              <a:t>Fees &amp; penalties – watch for prepayment penalties or hidden fees.</a:t>
            </a:r>
          </a:p>
        </p:txBody>
      </p:sp>
      <p:pic>
        <p:nvPicPr>
          <p:cNvPr id="4" name="Picture 3" descr="A black and white rv&#10;&#10;AI-generated content may be incorrect.">
            <a:extLst>
              <a:ext uri="{FF2B5EF4-FFF2-40B4-BE49-F238E27FC236}">
                <a16:creationId xmlns:a16="http://schemas.microsoft.com/office/drawing/2014/main" id="{8419DDBC-1A31-7D32-A094-FD17A24097E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1638" r="2131" b="-1"/>
          <a:stretch>
            <a:fillRect/>
          </a:stretch>
        </p:blipFill>
        <p:spPr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0080" y="325369"/>
            <a:ext cx="4368602" cy="1956841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200"/>
              <a:t>⚠️ Beware of Add-Ons in Financing</a:t>
            </a:r>
          </a:p>
        </p:txBody>
      </p:sp>
      <p:sp>
        <p:nvSpPr>
          <p:cNvPr id="11" name="sketchy line">
            <a:extLst>
              <a:ext uri="{FF2B5EF4-FFF2-40B4-BE49-F238E27FC236}">
                <a16:creationId xmlns:a16="http://schemas.microsoft.com/office/drawing/2014/main" id="{D4974D33-8DC5-464E-8C6D-BE58F0669C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80" y="2586994"/>
            <a:ext cx="3474720" cy="18288"/>
          </a:xfrm>
          <a:custGeom>
            <a:avLst/>
            <a:gdLst>
              <a:gd name="connsiteX0" fmla="*/ 0 w 3474720"/>
              <a:gd name="connsiteY0" fmla="*/ 0 h 18288"/>
              <a:gd name="connsiteX1" fmla="*/ 694944 w 3474720"/>
              <a:gd name="connsiteY1" fmla="*/ 0 h 18288"/>
              <a:gd name="connsiteX2" fmla="*/ 1355141 w 3474720"/>
              <a:gd name="connsiteY2" fmla="*/ 0 h 18288"/>
              <a:gd name="connsiteX3" fmla="*/ 2015338 w 3474720"/>
              <a:gd name="connsiteY3" fmla="*/ 0 h 18288"/>
              <a:gd name="connsiteX4" fmla="*/ 2779776 w 3474720"/>
              <a:gd name="connsiteY4" fmla="*/ 0 h 18288"/>
              <a:gd name="connsiteX5" fmla="*/ 3474720 w 3474720"/>
              <a:gd name="connsiteY5" fmla="*/ 0 h 18288"/>
              <a:gd name="connsiteX6" fmla="*/ 3474720 w 3474720"/>
              <a:gd name="connsiteY6" fmla="*/ 18288 h 18288"/>
              <a:gd name="connsiteX7" fmla="*/ 2779776 w 3474720"/>
              <a:gd name="connsiteY7" fmla="*/ 18288 h 18288"/>
              <a:gd name="connsiteX8" fmla="*/ 2189074 w 3474720"/>
              <a:gd name="connsiteY8" fmla="*/ 18288 h 18288"/>
              <a:gd name="connsiteX9" fmla="*/ 1528877 w 3474720"/>
              <a:gd name="connsiteY9" fmla="*/ 18288 h 18288"/>
              <a:gd name="connsiteX10" fmla="*/ 868680 w 3474720"/>
              <a:gd name="connsiteY10" fmla="*/ 18288 h 18288"/>
              <a:gd name="connsiteX11" fmla="*/ 0 w 3474720"/>
              <a:gd name="connsiteY11" fmla="*/ 18288 h 18288"/>
              <a:gd name="connsiteX12" fmla="*/ 0 w 3474720"/>
              <a:gd name="connsiteY12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640080" y="2872899"/>
            <a:ext cx="4243589" cy="332066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45720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/>
              <a:t>Let the dealer Compete for your business!!!</a:t>
            </a:r>
          </a:p>
          <a:p>
            <a:pPr marL="45720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 sz="2800"/>
            </a:pPr>
            <a:r>
              <a:rPr lang="en-US" sz="2000" dirty="0"/>
              <a:t>Dealers roll in warranties, service contracts, or protection plans.</a:t>
            </a:r>
          </a:p>
          <a:p>
            <a:pPr marL="45720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 sz="2800"/>
            </a:pPr>
            <a:r>
              <a:rPr lang="en-US" sz="2000" dirty="0"/>
              <a:t>Always ask: ‘Is this required?’ before signing.</a:t>
            </a:r>
          </a:p>
          <a:p>
            <a:pPr marL="45720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 sz="2800"/>
            </a:pPr>
            <a:r>
              <a:rPr lang="en-US" sz="2000" dirty="0"/>
              <a:t>Many add-ons can be purchased cheaper outside the dealer.</a:t>
            </a:r>
          </a:p>
        </p:txBody>
      </p:sp>
      <p:pic>
        <p:nvPicPr>
          <p:cNvPr id="4" name="Picture 3" descr="A black and white rv&#10;&#10;AI-generated content may be incorrect.">
            <a:extLst>
              <a:ext uri="{FF2B5EF4-FFF2-40B4-BE49-F238E27FC236}">
                <a16:creationId xmlns:a16="http://schemas.microsoft.com/office/drawing/2014/main" id="{B8634236-B83A-42A4-29A1-001AC2A19A1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1638" r="2131" b="-1"/>
          <a:stretch>
            <a:fillRect/>
          </a:stretch>
        </p:blipFill>
        <p:spPr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C4879EFC-8E62-4E00-973C-C45EE9EC67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9F4B409-4AF7-9FEA-310C-473BB86155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8881" y="457200"/>
            <a:ext cx="10909640" cy="1368614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6100"/>
              <a:t>What Difference Does It Make … </a:t>
            </a:r>
          </a:p>
        </p:txBody>
      </p:sp>
      <p:sp>
        <p:nvSpPr>
          <p:cNvPr id="11" name="sketch line">
            <a:extLst>
              <a:ext uri="{FF2B5EF4-FFF2-40B4-BE49-F238E27FC236}">
                <a16:creationId xmlns:a16="http://schemas.microsoft.com/office/drawing/2014/main" id="{D6A9C53F-5F90-40A5-8C85-5412D39C8C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50080" y="1850683"/>
            <a:ext cx="3291840" cy="18288"/>
          </a:xfrm>
          <a:custGeom>
            <a:avLst/>
            <a:gdLst>
              <a:gd name="connsiteX0" fmla="*/ 0 w 3291840"/>
              <a:gd name="connsiteY0" fmla="*/ 0 h 18288"/>
              <a:gd name="connsiteX1" fmla="*/ 658368 w 3291840"/>
              <a:gd name="connsiteY1" fmla="*/ 0 h 18288"/>
              <a:gd name="connsiteX2" fmla="*/ 1283818 w 3291840"/>
              <a:gd name="connsiteY2" fmla="*/ 0 h 18288"/>
              <a:gd name="connsiteX3" fmla="*/ 1909267 w 3291840"/>
              <a:gd name="connsiteY3" fmla="*/ 0 h 18288"/>
              <a:gd name="connsiteX4" fmla="*/ 2633472 w 3291840"/>
              <a:gd name="connsiteY4" fmla="*/ 0 h 18288"/>
              <a:gd name="connsiteX5" fmla="*/ 3291840 w 3291840"/>
              <a:gd name="connsiteY5" fmla="*/ 0 h 18288"/>
              <a:gd name="connsiteX6" fmla="*/ 3291840 w 3291840"/>
              <a:gd name="connsiteY6" fmla="*/ 18288 h 18288"/>
              <a:gd name="connsiteX7" fmla="*/ 2633472 w 3291840"/>
              <a:gd name="connsiteY7" fmla="*/ 18288 h 18288"/>
              <a:gd name="connsiteX8" fmla="*/ 2073859 w 3291840"/>
              <a:gd name="connsiteY8" fmla="*/ 18288 h 18288"/>
              <a:gd name="connsiteX9" fmla="*/ 1448410 w 3291840"/>
              <a:gd name="connsiteY9" fmla="*/ 18288 h 18288"/>
              <a:gd name="connsiteX10" fmla="*/ 822960 w 3291840"/>
              <a:gd name="connsiteY10" fmla="*/ 18288 h 18288"/>
              <a:gd name="connsiteX11" fmla="*/ 0 w 3291840"/>
              <a:gd name="connsiteY11" fmla="*/ 18288 h 18288"/>
              <a:gd name="connsiteX12" fmla="*/ 0 w 3291840"/>
              <a:gd name="connsiteY12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291840" h="18288" fill="none" extrusionOk="0">
                <a:moveTo>
                  <a:pt x="0" y="0"/>
                </a:moveTo>
                <a:cubicBezTo>
                  <a:pt x="173077" y="-20031"/>
                  <a:pt x="443104" y="6424"/>
                  <a:pt x="658368" y="0"/>
                </a:cubicBezTo>
                <a:cubicBezTo>
                  <a:pt x="873632" y="-6424"/>
                  <a:pt x="1034028" y="11764"/>
                  <a:pt x="1283818" y="0"/>
                </a:cubicBezTo>
                <a:cubicBezTo>
                  <a:pt x="1533608" y="-11764"/>
                  <a:pt x="1691227" y="-30112"/>
                  <a:pt x="1909267" y="0"/>
                </a:cubicBezTo>
                <a:cubicBezTo>
                  <a:pt x="2127307" y="30112"/>
                  <a:pt x="2272465" y="-18735"/>
                  <a:pt x="2633472" y="0"/>
                </a:cubicBezTo>
                <a:cubicBezTo>
                  <a:pt x="2994479" y="18735"/>
                  <a:pt x="3023324" y="-32030"/>
                  <a:pt x="3291840" y="0"/>
                </a:cubicBezTo>
                <a:cubicBezTo>
                  <a:pt x="3291406" y="7551"/>
                  <a:pt x="3291373" y="9822"/>
                  <a:pt x="3291840" y="18288"/>
                </a:cubicBezTo>
                <a:cubicBezTo>
                  <a:pt x="3048445" y="38989"/>
                  <a:pt x="2846548" y="-14400"/>
                  <a:pt x="2633472" y="18288"/>
                </a:cubicBezTo>
                <a:cubicBezTo>
                  <a:pt x="2420396" y="50976"/>
                  <a:pt x="2304099" y="6336"/>
                  <a:pt x="2073859" y="18288"/>
                </a:cubicBezTo>
                <a:cubicBezTo>
                  <a:pt x="1843619" y="30240"/>
                  <a:pt x="1706926" y="10778"/>
                  <a:pt x="1448410" y="18288"/>
                </a:cubicBezTo>
                <a:cubicBezTo>
                  <a:pt x="1189894" y="25798"/>
                  <a:pt x="1002278" y="8992"/>
                  <a:pt x="822960" y="18288"/>
                </a:cubicBezTo>
                <a:cubicBezTo>
                  <a:pt x="643642" y="27585"/>
                  <a:pt x="307039" y="38051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291840" h="18288" stroke="0" extrusionOk="0">
                <a:moveTo>
                  <a:pt x="0" y="0"/>
                </a:moveTo>
                <a:cubicBezTo>
                  <a:pt x="195850" y="28018"/>
                  <a:pt x="434891" y="17390"/>
                  <a:pt x="592531" y="0"/>
                </a:cubicBezTo>
                <a:cubicBezTo>
                  <a:pt x="750171" y="-17390"/>
                  <a:pt x="1018709" y="32200"/>
                  <a:pt x="1316736" y="0"/>
                </a:cubicBezTo>
                <a:cubicBezTo>
                  <a:pt x="1614763" y="-32200"/>
                  <a:pt x="1696480" y="-11367"/>
                  <a:pt x="1876349" y="0"/>
                </a:cubicBezTo>
                <a:cubicBezTo>
                  <a:pt x="2056218" y="11367"/>
                  <a:pt x="2193364" y="13433"/>
                  <a:pt x="2435962" y="0"/>
                </a:cubicBezTo>
                <a:cubicBezTo>
                  <a:pt x="2678560" y="-13433"/>
                  <a:pt x="3010901" y="-42367"/>
                  <a:pt x="3291840" y="0"/>
                </a:cubicBezTo>
                <a:cubicBezTo>
                  <a:pt x="3291758" y="4406"/>
                  <a:pt x="3291751" y="9982"/>
                  <a:pt x="3291840" y="18288"/>
                </a:cubicBezTo>
                <a:cubicBezTo>
                  <a:pt x="3108993" y="14228"/>
                  <a:pt x="2952658" y="46900"/>
                  <a:pt x="2666390" y="18288"/>
                </a:cubicBezTo>
                <a:cubicBezTo>
                  <a:pt x="2380122" y="-10324"/>
                  <a:pt x="2263855" y="41055"/>
                  <a:pt x="2040941" y="18288"/>
                </a:cubicBezTo>
                <a:cubicBezTo>
                  <a:pt x="1818027" y="-4479"/>
                  <a:pt x="1675097" y="6509"/>
                  <a:pt x="1415491" y="18288"/>
                </a:cubicBezTo>
                <a:cubicBezTo>
                  <a:pt x="1155885" y="30068"/>
                  <a:pt x="852976" y="36210"/>
                  <a:pt x="691286" y="18288"/>
                </a:cubicBezTo>
                <a:cubicBezTo>
                  <a:pt x="529596" y="366"/>
                  <a:pt x="187183" y="13912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 descr="A black and white rv&#10;&#10;AI-generated content may be incorrect.">
            <a:extLst>
              <a:ext uri="{FF2B5EF4-FFF2-40B4-BE49-F238E27FC236}">
                <a16:creationId xmlns:a16="http://schemas.microsoft.com/office/drawing/2014/main" id="{55BB45DB-D9D5-9332-2EDD-09AEC257355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1638" r="2131" b="-1"/>
          <a:stretch>
            <a:fillRect/>
          </a:stretch>
        </p:blipFill>
        <p:spPr>
          <a:xfrm>
            <a:off x="1318894" y="2642616"/>
            <a:ext cx="3616708" cy="3605784"/>
          </a:xfrm>
          <a:prstGeom prst="rect">
            <a:avLst/>
          </a:prstGeom>
        </p:spPr>
      </p:pic>
      <p:pic>
        <p:nvPicPr>
          <p:cNvPr id="4" name="Picture 3" descr="A graph of a graph showing the amount of money in rv loan&#10;&#10;AI-generated content may be incorrect.">
            <a:extLst>
              <a:ext uri="{FF2B5EF4-FFF2-40B4-BE49-F238E27FC236}">
                <a16:creationId xmlns:a16="http://schemas.microsoft.com/office/drawing/2014/main" id="{4CF625A1-D994-8E4F-0722-4BC59866B73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50588" y="2642616"/>
            <a:ext cx="5422231" cy="36057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699794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0080" y="325369"/>
            <a:ext cx="4368602" cy="1956841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3000" dirty="0"/>
              <a:t>🤔 Why Some Buyers Accept Higher Rates, Longer Terms, or Dealer Financing</a:t>
            </a:r>
          </a:p>
        </p:txBody>
      </p:sp>
      <p:sp>
        <p:nvSpPr>
          <p:cNvPr id="11" name="sketchy line">
            <a:extLst>
              <a:ext uri="{FF2B5EF4-FFF2-40B4-BE49-F238E27FC236}">
                <a16:creationId xmlns:a16="http://schemas.microsoft.com/office/drawing/2014/main" id="{D4974D33-8DC5-464E-8C6D-BE58F0669C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80" y="2586994"/>
            <a:ext cx="3474720" cy="18288"/>
          </a:xfrm>
          <a:custGeom>
            <a:avLst/>
            <a:gdLst>
              <a:gd name="connsiteX0" fmla="*/ 0 w 3474720"/>
              <a:gd name="connsiteY0" fmla="*/ 0 h 18288"/>
              <a:gd name="connsiteX1" fmla="*/ 694944 w 3474720"/>
              <a:gd name="connsiteY1" fmla="*/ 0 h 18288"/>
              <a:gd name="connsiteX2" fmla="*/ 1355141 w 3474720"/>
              <a:gd name="connsiteY2" fmla="*/ 0 h 18288"/>
              <a:gd name="connsiteX3" fmla="*/ 2015338 w 3474720"/>
              <a:gd name="connsiteY3" fmla="*/ 0 h 18288"/>
              <a:gd name="connsiteX4" fmla="*/ 2779776 w 3474720"/>
              <a:gd name="connsiteY4" fmla="*/ 0 h 18288"/>
              <a:gd name="connsiteX5" fmla="*/ 3474720 w 3474720"/>
              <a:gd name="connsiteY5" fmla="*/ 0 h 18288"/>
              <a:gd name="connsiteX6" fmla="*/ 3474720 w 3474720"/>
              <a:gd name="connsiteY6" fmla="*/ 18288 h 18288"/>
              <a:gd name="connsiteX7" fmla="*/ 2779776 w 3474720"/>
              <a:gd name="connsiteY7" fmla="*/ 18288 h 18288"/>
              <a:gd name="connsiteX8" fmla="*/ 2189074 w 3474720"/>
              <a:gd name="connsiteY8" fmla="*/ 18288 h 18288"/>
              <a:gd name="connsiteX9" fmla="*/ 1528877 w 3474720"/>
              <a:gd name="connsiteY9" fmla="*/ 18288 h 18288"/>
              <a:gd name="connsiteX10" fmla="*/ 868680 w 3474720"/>
              <a:gd name="connsiteY10" fmla="*/ 18288 h 18288"/>
              <a:gd name="connsiteX11" fmla="*/ 0 w 3474720"/>
              <a:gd name="connsiteY11" fmla="*/ 18288 h 18288"/>
              <a:gd name="connsiteX12" fmla="*/ 0 w 3474720"/>
              <a:gd name="connsiteY12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640080" y="2471350"/>
            <a:ext cx="4243589" cy="4263081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/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200" dirty="0"/>
          </a:p>
          <a:p>
            <a:pPr marL="45720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 sz="2800" b="1"/>
            </a:pPr>
            <a:r>
              <a:rPr lang="en-US" sz="2000" dirty="0"/>
              <a:t>Higher Interest Rate:</a:t>
            </a:r>
          </a:p>
          <a:p>
            <a:pPr marL="800100" lvl="1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 sz="2400"/>
            </a:pPr>
            <a:r>
              <a:rPr lang="en-US" sz="2000" dirty="0"/>
              <a:t>Credit score limits best options</a:t>
            </a:r>
          </a:p>
          <a:p>
            <a:pPr marL="800100" lvl="1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 sz="2400"/>
            </a:pPr>
            <a:r>
              <a:rPr lang="en-US" sz="2000" dirty="0"/>
              <a:t>Urgency – want the RV now</a:t>
            </a:r>
          </a:p>
          <a:p>
            <a:pPr marL="800100" lvl="1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 sz="2400"/>
            </a:pPr>
            <a:r>
              <a:rPr lang="en-US" sz="2000" dirty="0"/>
              <a:t>Focused on monthly payment</a:t>
            </a:r>
          </a:p>
          <a:p>
            <a:pPr marL="800100" lvl="1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 sz="2400"/>
            </a:pPr>
            <a:r>
              <a:rPr lang="en-US" sz="2000" dirty="0"/>
              <a:t>Unaware of better options</a:t>
            </a:r>
          </a:p>
          <a:p>
            <a:pPr marL="45720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 sz="2800" b="1"/>
            </a:pPr>
            <a:r>
              <a:rPr lang="en-US" sz="2000" dirty="0"/>
              <a:t>Longer Term:</a:t>
            </a:r>
          </a:p>
          <a:p>
            <a:pPr marL="800100" lvl="1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 sz="2400"/>
            </a:pPr>
            <a:r>
              <a:rPr lang="en-US" sz="2000" dirty="0"/>
              <a:t>Lower monthly payments</a:t>
            </a:r>
          </a:p>
          <a:p>
            <a:pPr marL="800100" lvl="1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 sz="2400"/>
            </a:pPr>
            <a:r>
              <a:rPr lang="en-US" sz="2000" dirty="0"/>
              <a:t>Free up cash for other expenses</a:t>
            </a:r>
          </a:p>
          <a:p>
            <a:pPr marL="800100" lvl="1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 sz="2400"/>
            </a:pPr>
            <a:r>
              <a:rPr lang="en-US" sz="2000" dirty="0"/>
              <a:t>Inflation mindset – future dollars are cheaper</a:t>
            </a:r>
          </a:p>
          <a:p>
            <a:pPr marL="45720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 sz="2800" b="1"/>
            </a:pPr>
            <a:r>
              <a:rPr lang="en-US" sz="2000" dirty="0"/>
              <a:t>Dealer Financing:</a:t>
            </a:r>
          </a:p>
          <a:p>
            <a:pPr marL="800100" lvl="1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 sz="2400"/>
            </a:pPr>
            <a:r>
              <a:rPr lang="en-US" sz="2000" dirty="0"/>
              <a:t>Convenience – all in one place</a:t>
            </a:r>
          </a:p>
          <a:p>
            <a:pPr marL="800100" lvl="1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 sz="2400"/>
            </a:pPr>
            <a:r>
              <a:rPr lang="en-US" sz="2000" dirty="0"/>
              <a:t>They can get deals done if they want to!</a:t>
            </a:r>
          </a:p>
        </p:txBody>
      </p:sp>
      <p:pic>
        <p:nvPicPr>
          <p:cNvPr id="4" name="Picture 3" descr="A black and white rv&#10;&#10;AI-generated content may be incorrect.">
            <a:extLst>
              <a:ext uri="{FF2B5EF4-FFF2-40B4-BE49-F238E27FC236}">
                <a16:creationId xmlns:a16="http://schemas.microsoft.com/office/drawing/2014/main" id="{F366DA1A-EADB-40C2-B873-74DC2DFA7F5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1638" r="2131" b="-1"/>
          <a:stretch>
            <a:fillRect/>
          </a:stretch>
        </p:blipFill>
        <p:spPr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83BDFDDA-56D9-B2E6-BF4E-61D39B603E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325369"/>
            <a:ext cx="4368602" cy="1956841"/>
          </a:xfrm>
        </p:spPr>
        <p:txBody>
          <a:bodyPr anchor="b">
            <a:normAutofit/>
          </a:bodyPr>
          <a:lstStyle/>
          <a:p>
            <a:r>
              <a:rPr lang="en-US" sz="5400"/>
              <a:t>When They Ask … </a:t>
            </a:r>
          </a:p>
        </p:txBody>
      </p:sp>
      <p:sp>
        <p:nvSpPr>
          <p:cNvPr id="12" name="sketchy line">
            <a:extLst>
              <a:ext uri="{FF2B5EF4-FFF2-40B4-BE49-F238E27FC236}">
                <a16:creationId xmlns:a16="http://schemas.microsoft.com/office/drawing/2014/main" id="{D4974D33-8DC5-464E-8C6D-BE58F0669C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80" y="2586994"/>
            <a:ext cx="3474720" cy="18288"/>
          </a:xfrm>
          <a:custGeom>
            <a:avLst/>
            <a:gdLst>
              <a:gd name="connsiteX0" fmla="*/ 0 w 3474720"/>
              <a:gd name="connsiteY0" fmla="*/ 0 h 18288"/>
              <a:gd name="connsiteX1" fmla="*/ 694944 w 3474720"/>
              <a:gd name="connsiteY1" fmla="*/ 0 h 18288"/>
              <a:gd name="connsiteX2" fmla="*/ 1355141 w 3474720"/>
              <a:gd name="connsiteY2" fmla="*/ 0 h 18288"/>
              <a:gd name="connsiteX3" fmla="*/ 2015338 w 3474720"/>
              <a:gd name="connsiteY3" fmla="*/ 0 h 18288"/>
              <a:gd name="connsiteX4" fmla="*/ 2779776 w 3474720"/>
              <a:gd name="connsiteY4" fmla="*/ 0 h 18288"/>
              <a:gd name="connsiteX5" fmla="*/ 3474720 w 3474720"/>
              <a:gd name="connsiteY5" fmla="*/ 0 h 18288"/>
              <a:gd name="connsiteX6" fmla="*/ 3474720 w 3474720"/>
              <a:gd name="connsiteY6" fmla="*/ 18288 h 18288"/>
              <a:gd name="connsiteX7" fmla="*/ 2779776 w 3474720"/>
              <a:gd name="connsiteY7" fmla="*/ 18288 h 18288"/>
              <a:gd name="connsiteX8" fmla="*/ 2189074 w 3474720"/>
              <a:gd name="connsiteY8" fmla="*/ 18288 h 18288"/>
              <a:gd name="connsiteX9" fmla="*/ 1528877 w 3474720"/>
              <a:gd name="connsiteY9" fmla="*/ 18288 h 18288"/>
              <a:gd name="connsiteX10" fmla="*/ 868680 w 3474720"/>
              <a:gd name="connsiteY10" fmla="*/ 18288 h 18288"/>
              <a:gd name="connsiteX11" fmla="*/ 0 w 3474720"/>
              <a:gd name="connsiteY11" fmla="*/ 18288 h 18288"/>
              <a:gd name="connsiteX12" fmla="*/ 0 w 3474720"/>
              <a:gd name="connsiteY12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50917B8-54DB-1001-3CA0-9D4D2A9E4E3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080" y="2872899"/>
            <a:ext cx="4243589" cy="3320668"/>
          </a:xfrm>
        </p:spPr>
        <p:txBody>
          <a:bodyPr>
            <a:normAutofit/>
          </a:bodyPr>
          <a:lstStyle/>
          <a:p>
            <a:r>
              <a:rPr lang="en-US" sz="1400" dirty="0"/>
              <a:t>Are you going to be financing the purchase? </a:t>
            </a:r>
          </a:p>
          <a:p>
            <a:r>
              <a:rPr lang="en-US" sz="1400" dirty="0"/>
              <a:t>Your answer is … </a:t>
            </a:r>
          </a:p>
          <a:p>
            <a:pPr marL="457200" lvl="1" indent="0">
              <a:buNone/>
            </a:pPr>
            <a:r>
              <a:rPr lang="en-US" sz="1400" i="1" dirty="0"/>
              <a:t>“Not sure yet. We plan to pay cash! We are already pre-approved with (source) and could go that route if we decide using someone else’s money is more attractive than using ours!”</a:t>
            </a:r>
          </a:p>
          <a:p>
            <a:pPr marL="457200" lvl="1" indent="0">
              <a:buNone/>
            </a:pPr>
            <a:endParaRPr lang="en-US" sz="1400" i="1" dirty="0"/>
          </a:p>
          <a:p>
            <a:r>
              <a:rPr lang="en-US" sz="1400" dirty="0"/>
              <a:t>If you are actually planning to finance you will eventually ask them what their interest rate would be?</a:t>
            </a:r>
          </a:p>
          <a:p>
            <a:pPr lvl="1"/>
            <a:r>
              <a:rPr lang="en-US" sz="1400" dirty="0"/>
              <a:t>They will answer </a:t>
            </a:r>
            <a:r>
              <a:rPr lang="en-US" sz="1400" i="1" dirty="0"/>
              <a:t>… “that depends on your credit score”.</a:t>
            </a:r>
          </a:p>
          <a:p>
            <a:pPr lvl="1"/>
            <a:r>
              <a:rPr lang="en-US" sz="1400" dirty="0"/>
              <a:t>Never tell them what rate you have already secured</a:t>
            </a:r>
            <a:r>
              <a:rPr lang="en-US" sz="1400" i="1" dirty="0"/>
              <a:t>.</a:t>
            </a:r>
          </a:p>
        </p:txBody>
      </p:sp>
      <p:pic>
        <p:nvPicPr>
          <p:cNvPr id="5" name="Picture 4" descr="A black and white rv&#10;&#10;AI-generated content may be incorrect.">
            <a:extLst>
              <a:ext uri="{FF2B5EF4-FFF2-40B4-BE49-F238E27FC236}">
                <a16:creationId xmlns:a16="http://schemas.microsoft.com/office/drawing/2014/main" id="{FC04D525-B566-721E-86B7-83D650B5CA8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1638" r="2131" b="-1"/>
          <a:stretch>
            <a:fillRect/>
          </a:stretch>
        </p:blipFill>
        <p:spPr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1796387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502CE92-EBF6-DE77-71ED-F00CCD7A6F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877B918-DCDE-D1FC-AA6A-8D014F8C5B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325369"/>
            <a:ext cx="4368602" cy="1956841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400" dirty="0"/>
              <a:t>Summary … </a:t>
            </a:r>
          </a:p>
        </p:txBody>
      </p:sp>
      <p:sp>
        <p:nvSpPr>
          <p:cNvPr id="11" name="sketchy line">
            <a:extLst>
              <a:ext uri="{FF2B5EF4-FFF2-40B4-BE49-F238E27FC236}">
                <a16:creationId xmlns:a16="http://schemas.microsoft.com/office/drawing/2014/main" id="{D4974D33-8DC5-464E-8C6D-BE58F0669C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80" y="2586994"/>
            <a:ext cx="3474720" cy="18288"/>
          </a:xfrm>
          <a:custGeom>
            <a:avLst/>
            <a:gdLst>
              <a:gd name="connsiteX0" fmla="*/ 0 w 3474720"/>
              <a:gd name="connsiteY0" fmla="*/ 0 h 18288"/>
              <a:gd name="connsiteX1" fmla="*/ 694944 w 3474720"/>
              <a:gd name="connsiteY1" fmla="*/ 0 h 18288"/>
              <a:gd name="connsiteX2" fmla="*/ 1355141 w 3474720"/>
              <a:gd name="connsiteY2" fmla="*/ 0 h 18288"/>
              <a:gd name="connsiteX3" fmla="*/ 2015338 w 3474720"/>
              <a:gd name="connsiteY3" fmla="*/ 0 h 18288"/>
              <a:gd name="connsiteX4" fmla="*/ 2779776 w 3474720"/>
              <a:gd name="connsiteY4" fmla="*/ 0 h 18288"/>
              <a:gd name="connsiteX5" fmla="*/ 3474720 w 3474720"/>
              <a:gd name="connsiteY5" fmla="*/ 0 h 18288"/>
              <a:gd name="connsiteX6" fmla="*/ 3474720 w 3474720"/>
              <a:gd name="connsiteY6" fmla="*/ 18288 h 18288"/>
              <a:gd name="connsiteX7" fmla="*/ 2779776 w 3474720"/>
              <a:gd name="connsiteY7" fmla="*/ 18288 h 18288"/>
              <a:gd name="connsiteX8" fmla="*/ 2189074 w 3474720"/>
              <a:gd name="connsiteY8" fmla="*/ 18288 h 18288"/>
              <a:gd name="connsiteX9" fmla="*/ 1528877 w 3474720"/>
              <a:gd name="connsiteY9" fmla="*/ 18288 h 18288"/>
              <a:gd name="connsiteX10" fmla="*/ 868680 w 3474720"/>
              <a:gd name="connsiteY10" fmla="*/ 18288 h 18288"/>
              <a:gd name="connsiteX11" fmla="*/ 0 w 3474720"/>
              <a:gd name="connsiteY11" fmla="*/ 18288 h 18288"/>
              <a:gd name="connsiteX12" fmla="*/ 0 w 3474720"/>
              <a:gd name="connsiteY12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CA79F09-9E48-0275-6FF7-E05349A84D18}"/>
              </a:ext>
            </a:extLst>
          </p:cNvPr>
          <p:cNvSpPr txBox="1"/>
          <p:nvPr/>
        </p:nvSpPr>
        <p:spPr>
          <a:xfrm>
            <a:off x="640080" y="2872899"/>
            <a:ext cx="4243589" cy="332066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45720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 sz="2600"/>
            </a:pPr>
            <a:r>
              <a:rPr lang="en-US" sz="1700" dirty="0"/>
              <a:t>Shop interest rates!</a:t>
            </a:r>
          </a:p>
          <a:p>
            <a:pPr marL="45720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 sz="2600"/>
            </a:pPr>
            <a:endParaRPr lang="en-US" sz="1700" dirty="0"/>
          </a:p>
          <a:p>
            <a:pPr marL="45720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 sz="2600"/>
            </a:pPr>
            <a:r>
              <a:rPr lang="en-US" sz="1700" dirty="0"/>
              <a:t>Consider all of your options … </a:t>
            </a:r>
          </a:p>
          <a:p>
            <a:pPr marL="45720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 sz="2600"/>
            </a:pPr>
            <a:endParaRPr lang="en-US" sz="1700" dirty="0"/>
          </a:p>
          <a:p>
            <a:pPr marL="45720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 sz="2600"/>
            </a:pPr>
            <a:r>
              <a:rPr lang="en-US" sz="1700" dirty="0"/>
              <a:t>Understand the true cost of your options … </a:t>
            </a:r>
          </a:p>
          <a:p>
            <a:pPr marL="45720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 sz="2600"/>
            </a:pPr>
            <a:endParaRPr lang="en-US" sz="1700" dirty="0"/>
          </a:p>
          <a:p>
            <a:pPr marL="45720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 sz="2600"/>
            </a:pPr>
            <a:r>
              <a:rPr lang="en-US" sz="1700" dirty="0"/>
              <a:t>Get pre approved!</a:t>
            </a:r>
          </a:p>
          <a:p>
            <a:pPr marL="45720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 sz="2600"/>
            </a:pPr>
            <a:endParaRPr lang="en-US" sz="1700" dirty="0"/>
          </a:p>
          <a:p>
            <a:pPr marL="45720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 sz="2600"/>
            </a:pPr>
            <a:r>
              <a:rPr lang="en-US" sz="1700" dirty="0"/>
              <a:t>Make the dealer compete for your financing and add </a:t>
            </a:r>
            <a:r>
              <a:rPr lang="en-US" sz="1700" dirty="0" err="1"/>
              <a:t>on’s</a:t>
            </a:r>
            <a:r>
              <a:rPr lang="en-US" sz="1700" dirty="0"/>
              <a:t>!!!</a:t>
            </a:r>
          </a:p>
        </p:txBody>
      </p:sp>
      <p:pic>
        <p:nvPicPr>
          <p:cNvPr id="4" name="Picture 3" descr="A black and white rv&#10;&#10;AI-generated content may be incorrect.">
            <a:extLst>
              <a:ext uri="{FF2B5EF4-FFF2-40B4-BE49-F238E27FC236}">
                <a16:creationId xmlns:a16="http://schemas.microsoft.com/office/drawing/2014/main" id="{11AB3CF3-C48A-D400-FC9E-0FDA9389208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1638" r="2131" b="-1"/>
          <a:stretch>
            <a:fillRect/>
          </a:stretch>
        </p:blipFill>
        <p:spPr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489028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71B2258F-86CA-4D4D-8270-BC05FCDEBF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A black and white rv&#10;&#10;AI-generated content may be incorrect.">
            <a:extLst>
              <a:ext uri="{FF2B5EF4-FFF2-40B4-BE49-F238E27FC236}">
                <a16:creationId xmlns:a16="http://schemas.microsoft.com/office/drawing/2014/main" id="{6A21D16D-E9F8-CFA9-E404-5B3017E6B3B4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50000"/>
          </a:blip>
          <a:srcRect l="7203" r="13686"/>
          <a:stretch>
            <a:fillRect/>
          </a:stretch>
        </p:blipFill>
        <p:spPr>
          <a:xfrm>
            <a:off x="20" y="1"/>
            <a:ext cx="12191980" cy="685799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2"/>
            <a:ext cx="9144000" cy="2900518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rgbClr val="FFFFFF"/>
                </a:solidFill>
              </a:rPr>
              <a:t>The 'Game' of Buying!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4159404"/>
            <a:ext cx="9144000" cy="1098395"/>
          </a:xfrm>
        </p:spPr>
        <p:txBody>
          <a:bodyPr>
            <a:normAutofit/>
          </a:bodyPr>
          <a:lstStyle/>
          <a:p>
            <a:r>
              <a:rPr lang="en-US">
                <a:solidFill>
                  <a:srgbClr val="FFFFFF"/>
                </a:solidFill>
              </a:rPr>
              <a:t>Strategies to Save Thousands When Buying Your Next RV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7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8623552-A1A8-427E-52BF-22FD52D99D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73C20EB-7B9F-9007-34DD-95B9F8E804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325369"/>
            <a:ext cx="4368602" cy="1956841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200"/>
              <a:t>💸 How Dealers Price and Discount RVs</a:t>
            </a:r>
          </a:p>
        </p:txBody>
      </p:sp>
      <p:sp>
        <p:nvSpPr>
          <p:cNvPr id="11" name="sketchy line">
            <a:extLst>
              <a:ext uri="{FF2B5EF4-FFF2-40B4-BE49-F238E27FC236}">
                <a16:creationId xmlns:a16="http://schemas.microsoft.com/office/drawing/2014/main" id="{D4974D33-8DC5-464E-8C6D-BE58F0669C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80" y="2586994"/>
            <a:ext cx="3474720" cy="18288"/>
          </a:xfrm>
          <a:custGeom>
            <a:avLst/>
            <a:gdLst>
              <a:gd name="connsiteX0" fmla="*/ 0 w 3474720"/>
              <a:gd name="connsiteY0" fmla="*/ 0 h 18288"/>
              <a:gd name="connsiteX1" fmla="*/ 694944 w 3474720"/>
              <a:gd name="connsiteY1" fmla="*/ 0 h 18288"/>
              <a:gd name="connsiteX2" fmla="*/ 1355141 w 3474720"/>
              <a:gd name="connsiteY2" fmla="*/ 0 h 18288"/>
              <a:gd name="connsiteX3" fmla="*/ 2015338 w 3474720"/>
              <a:gd name="connsiteY3" fmla="*/ 0 h 18288"/>
              <a:gd name="connsiteX4" fmla="*/ 2779776 w 3474720"/>
              <a:gd name="connsiteY4" fmla="*/ 0 h 18288"/>
              <a:gd name="connsiteX5" fmla="*/ 3474720 w 3474720"/>
              <a:gd name="connsiteY5" fmla="*/ 0 h 18288"/>
              <a:gd name="connsiteX6" fmla="*/ 3474720 w 3474720"/>
              <a:gd name="connsiteY6" fmla="*/ 18288 h 18288"/>
              <a:gd name="connsiteX7" fmla="*/ 2779776 w 3474720"/>
              <a:gd name="connsiteY7" fmla="*/ 18288 h 18288"/>
              <a:gd name="connsiteX8" fmla="*/ 2189074 w 3474720"/>
              <a:gd name="connsiteY8" fmla="*/ 18288 h 18288"/>
              <a:gd name="connsiteX9" fmla="*/ 1528877 w 3474720"/>
              <a:gd name="connsiteY9" fmla="*/ 18288 h 18288"/>
              <a:gd name="connsiteX10" fmla="*/ 868680 w 3474720"/>
              <a:gd name="connsiteY10" fmla="*/ 18288 h 18288"/>
              <a:gd name="connsiteX11" fmla="*/ 0 w 3474720"/>
              <a:gd name="connsiteY11" fmla="*/ 18288 h 18288"/>
              <a:gd name="connsiteX12" fmla="*/ 0 w 3474720"/>
              <a:gd name="connsiteY12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DFAD328-ADC2-4468-4CCC-11D46834BE91}"/>
              </a:ext>
            </a:extLst>
          </p:cNvPr>
          <p:cNvSpPr txBox="1"/>
          <p:nvPr/>
        </p:nvSpPr>
        <p:spPr>
          <a:xfrm>
            <a:off x="640080" y="2872899"/>
            <a:ext cx="4243589" cy="332066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45720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 sz="2800"/>
            </a:pPr>
            <a:r>
              <a:rPr lang="en-US" sz="2200" dirty="0"/>
              <a:t>Dealers start high to leave room for negotiation.</a:t>
            </a:r>
          </a:p>
          <a:p>
            <a:pPr marL="45720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 sz="2800"/>
            </a:pPr>
            <a:r>
              <a:rPr lang="en-US" sz="2200" dirty="0"/>
              <a:t>Psychology: big 'discounts' make buyers feel like they win!!!</a:t>
            </a:r>
          </a:p>
        </p:txBody>
      </p:sp>
      <p:pic>
        <p:nvPicPr>
          <p:cNvPr id="4" name="Picture 3" descr="A black and white rv&#10;&#10;AI-generated content may be incorrect.">
            <a:extLst>
              <a:ext uri="{FF2B5EF4-FFF2-40B4-BE49-F238E27FC236}">
                <a16:creationId xmlns:a16="http://schemas.microsoft.com/office/drawing/2014/main" id="{B6DC2D00-23FD-1B0C-61C0-20D789AA94A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1638" r="2131" b="-1"/>
          <a:stretch>
            <a:fillRect/>
          </a:stretch>
        </p:blipFill>
        <p:spPr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17517178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0080" y="325369"/>
            <a:ext cx="4368602" cy="1956841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200"/>
              <a:t>💡 What Determines Dealer Discounts?</a:t>
            </a:r>
          </a:p>
        </p:txBody>
      </p:sp>
      <p:sp>
        <p:nvSpPr>
          <p:cNvPr id="11" name="sketchy line">
            <a:extLst>
              <a:ext uri="{FF2B5EF4-FFF2-40B4-BE49-F238E27FC236}">
                <a16:creationId xmlns:a16="http://schemas.microsoft.com/office/drawing/2014/main" id="{D4974D33-8DC5-464E-8C6D-BE58F0669C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80" y="2586994"/>
            <a:ext cx="3474720" cy="18288"/>
          </a:xfrm>
          <a:custGeom>
            <a:avLst/>
            <a:gdLst>
              <a:gd name="connsiteX0" fmla="*/ 0 w 3474720"/>
              <a:gd name="connsiteY0" fmla="*/ 0 h 18288"/>
              <a:gd name="connsiteX1" fmla="*/ 694944 w 3474720"/>
              <a:gd name="connsiteY1" fmla="*/ 0 h 18288"/>
              <a:gd name="connsiteX2" fmla="*/ 1355141 w 3474720"/>
              <a:gd name="connsiteY2" fmla="*/ 0 h 18288"/>
              <a:gd name="connsiteX3" fmla="*/ 2015338 w 3474720"/>
              <a:gd name="connsiteY3" fmla="*/ 0 h 18288"/>
              <a:gd name="connsiteX4" fmla="*/ 2779776 w 3474720"/>
              <a:gd name="connsiteY4" fmla="*/ 0 h 18288"/>
              <a:gd name="connsiteX5" fmla="*/ 3474720 w 3474720"/>
              <a:gd name="connsiteY5" fmla="*/ 0 h 18288"/>
              <a:gd name="connsiteX6" fmla="*/ 3474720 w 3474720"/>
              <a:gd name="connsiteY6" fmla="*/ 18288 h 18288"/>
              <a:gd name="connsiteX7" fmla="*/ 2779776 w 3474720"/>
              <a:gd name="connsiteY7" fmla="*/ 18288 h 18288"/>
              <a:gd name="connsiteX8" fmla="*/ 2189074 w 3474720"/>
              <a:gd name="connsiteY8" fmla="*/ 18288 h 18288"/>
              <a:gd name="connsiteX9" fmla="*/ 1528877 w 3474720"/>
              <a:gd name="connsiteY9" fmla="*/ 18288 h 18288"/>
              <a:gd name="connsiteX10" fmla="*/ 868680 w 3474720"/>
              <a:gd name="connsiteY10" fmla="*/ 18288 h 18288"/>
              <a:gd name="connsiteX11" fmla="*/ 0 w 3474720"/>
              <a:gd name="connsiteY11" fmla="*/ 18288 h 18288"/>
              <a:gd name="connsiteX12" fmla="*/ 0 w 3474720"/>
              <a:gd name="connsiteY12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640080" y="2872899"/>
            <a:ext cx="4243589" cy="332066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 sz="2400"/>
            </a:pPr>
            <a:r>
              <a:rPr lang="en-US" sz="1500" b="1" dirty="0"/>
              <a:t>Seasonality</a:t>
            </a:r>
            <a:r>
              <a:rPr lang="en-US" sz="1500" dirty="0"/>
              <a:t> – more discounts in slow months or end of season.</a:t>
            </a:r>
          </a:p>
          <a:p>
            <a:pPr marL="34290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 sz="2400"/>
            </a:pPr>
            <a:r>
              <a:rPr lang="en-US" sz="1500" b="1" dirty="0"/>
              <a:t>Inventory pressure </a:t>
            </a:r>
            <a:r>
              <a:rPr lang="en-US" sz="1500" dirty="0"/>
              <a:t>– older units cost dealers money the longer they sit.</a:t>
            </a:r>
          </a:p>
          <a:p>
            <a:pPr marL="34290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 sz="2400"/>
            </a:pPr>
            <a:r>
              <a:rPr lang="en-US" sz="1500" b="1" dirty="0"/>
              <a:t>Sales quotas &amp; incentives </a:t>
            </a:r>
            <a:r>
              <a:rPr lang="en-US" sz="1500" dirty="0"/>
              <a:t>– end of month/quarter/year can trigger bigger deals.</a:t>
            </a:r>
          </a:p>
          <a:p>
            <a:pPr marL="34290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 sz="2400"/>
            </a:pPr>
            <a:r>
              <a:rPr lang="en-US" sz="1500" b="1" dirty="0"/>
              <a:t>Buyer profile </a:t>
            </a:r>
            <a:r>
              <a:rPr lang="en-US" sz="1500" dirty="0"/>
              <a:t>– prepared buyers with financing get better offers.</a:t>
            </a:r>
          </a:p>
          <a:p>
            <a:pPr marL="34290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 sz="2400"/>
            </a:pPr>
            <a:r>
              <a:rPr lang="en-US" sz="1500" b="1" dirty="0"/>
              <a:t>Competition</a:t>
            </a:r>
            <a:r>
              <a:rPr lang="en-US" sz="1500" dirty="0"/>
              <a:t> – other dealer quotes create leverage.</a:t>
            </a:r>
          </a:p>
          <a:p>
            <a:pPr marL="34290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 sz="2400"/>
            </a:pPr>
            <a:r>
              <a:rPr lang="en-US" sz="1500" b="1" dirty="0"/>
              <a:t>Trade-in dynamics </a:t>
            </a:r>
            <a:r>
              <a:rPr lang="en-US" sz="1500" dirty="0"/>
              <a:t>– value of your trade affects how flexible they are.</a:t>
            </a:r>
          </a:p>
          <a:p>
            <a:pPr marL="34290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 sz="2400"/>
            </a:pPr>
            <a:r>
              <a:rPr lang="en-US" sz="1500" b="1" dirty="0">
                <a:solidFill>
                  <a:srgbClr val="FF0000"/>
                </a:solidFill>
              </a:rPr>
              <a:t>YOU</a:t>
            </a:r>
            <a:r>
              <a:rPr lang="en-US" sz="1500" dirty="0"/>
              <a:t> make a huge difference!!!</a:t>
            </a:r>
          </a:p>
        </p:txBody>
      </p:sp>
      <p:pic>
        <p:nvPicPr>
          <p:cNvPr id="4" name="Picture 3" descr="A black and white rv&#10;&#10;AI-generated content may be incorrect.">
            <a:extLst>
              <a:ext uri="{FF2B5EF4-FFF2-40B4-BE49-F238E27FC236}">
                <a16:creationId xmlns:a16="http://schemas.microsoft.com/office/drawing/2014/main" id="{E75FA251-FD20-E8B3-D188-1B2422005A0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1638" r="2131" b="-1"/>
          <a:stretch>
            <a:fillRect/>
          </a:stretch>
        </p:blipFill>
        <p:spPr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5013B8C-99FE-75D6-F7EF-1B5DFC3C16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7A0D7EA-5DE7-157C-BB89-5FA452C06D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325369"/>
            <a:ext cx="4368602" cy="1956841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200"/>
              <a:t>💸 How Dealers Price and Discount RVs</a:t>
            </a:r>
          </a:p>
        </p:txBody>
      </p:sp>
      <p:sp>
        <p:nvSpPr>
          <p:cNvPr id="11" name="sketchy line">
            <a:extLst>
              <a:ext uri="{FF2B5EF4-FFF2-40B4-BE49-F238E27FC236}">
                <a16:creationId xmlns:a16="http://schemas.microsoft.com/office/drawing/2014/main" id="{D4974D33-8DC5-464E-8C6D-BE58F0669C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80" y="2586994"/>
            <a:ext cx="3474720" cy="18288"/>
          </a:xfrm>
          <a:custGeom>
            <a:avLst/>
            <a:gdLst>
              <a:gd name="connsiteX0" fmla="*/ 0 w 3474720"/>
              <a:gd name="connsiteY0" fmla="*/ 0 h 18288"/>
              <a:gd name="connsiteX1" fmla="*/ 694944 w 3474720"/>
              <a:gd name="connsiteY1" fmla="*/ 0 h 18288"/>
              <a:gd name="connsiteX2" fmla="*/ 1355141 w 3474720"/>
              <a:gd name="connsiteY2" fmla="*/ 0 h 18288"/>
              <a:gd name="connsiteX3" fmla="*/ 2015338 w 3474720"/>
              <a:gd name="connsiteY3" fmla="*/ 0 h 18288"/>
              <a:gd name="connsiteX4" fmla="*/ 2779776 w 3474720"/>
              <a:gd name="connsiteY4" fmla="*/ 0 h 18288"/>
              <a:gd name="connsiteX5" fmla="*/ 3474720 w 3474720"/>
              <a:gd name="connsiteY5" fmla="*/ 0 h 18288"/>
              <a:gd name="connsiteX6" fmla="*/ 3474720 w 3474720"/>
              <a:gd name="connsiteY6" fmla="*/ 18288 h 18288"/>
              <a:gd name="connsiteX7" fmla="*/ 2779776 w 3474720"/>
              <a:gd name="connsiteY7" fmla="*/ 18288 h 18288"/>
              <a:gd name="connsiteX8" fmla="*/ 2189074 w 3474720"/>
              <a:gd name="connsiteY8" fmla="*/ 18288 h 18288"/>
              <a:gd name="connsiteX9" fmla="*/ 1528877 w 3474720"/>
              <a:gd name="connsiteY9" fmla="*/ 18288 h 18288"/>
              <a:gd name="connsiteX10" fmla="*/ 868680 w 3474720"/>
              <a:gd name="connsiteY10" fmla="*/ 18288 h 18288"/>
              <a:gd name="connsiteX11" fmla="*/ 0 w 3474720"/>
              <a:gd name="connsiteY11" fmla="*/ 18288 h 18288"/>
              <a:gd name="connsiteX12" fmla="*/ 0 w 3474720"/>
              <a:gd name="connsiteY12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ED0AB0F-A245-481C-18EF-795C97782D43}"/>
              </a:ext>
            </a:extLst>
          </p:cNvPr>
          <p:cNvSpPr txBox="1"/>
          <p:nvPr/>
        </p:nvSpPr>
        <p:spPr>
          <a:xfrm>
            <a:off x="640080" y="2872899"/>
            <a:ext cx="4243589" cy="332066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45720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 sz="2800"/>
            </a:pPr>
            <a:r>
              <a:rPr lang="en-US" sz="2200"/>
              <a:t>Dealers start high to leave room for negotiation.</a:t>
            </a:r>
          </a:p>
          <a:p>
            <a:pPr marL="45720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 sz="2800"/>
            </a:pPr>
            <a:r>
              <a:rPr lang="en-US" sz="2200"/>
              <a:t>Psychology: big 'discounts' make buyers feel like they win.</a:t>
            </a:r>
          </a:p>
          <a:p>
            <a:pPr marL="45720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 sz="2800"/>
            </a:pPr>
            <a:r>
              <a:rPr lang="en-US" sz="2200"/>
              <a:t>Invoice price, dealer incentives, and holdbacks matter.</a:t>
            </a:r>
          </a:p>
        </p:txBody>
      </p:sp>
      <p:pic>
        <p:nvPicPr>
          <p:cNvPr id="4" name="Picture 3" descr="A black and white rv&#10;&#10;AI-generated content may be incorrect.">
            <a:extLst>
              <a:ext uri="{FF2B5EF4-FFF2-40B4-BE49-F238E27FC236}">
                <a16:creationId xmlns:a16="http://schemas.microsoft.com/office/drawing/2014/main" id="{2E2FE071-CE74-2C83-182A-6C44DB3F68D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1638" r="2131" b="-1"/>
          <a:stretch>
            <a:fillRect/>
          </a:stretch>
        </p:blipFill>
        <p:spPr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27862392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C4879EFC-8E62-4E00-973C-C45EE9EC67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4BF8D22E-06A8-0921-21EF-820DEEF306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8881" y="457200"/>
            <a:ext cx="10909640" cy="1368614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5100"/>
              <a:t>💸 How Dealers Price and Discount RVs</a:t>
            </a:r>
          </a:p>
        </p:txBody>
      </p:sp>
      <p:sp>
        <p:nvSpPr>
          <p:cNvPr id="14" name="sketch line">
            <a:extLst>
              <a:ext uri="{FF2B5EF4-FFF2-40B4-BE49-F238E27FC236}">
                <a16:creationId xmlns:a16="http://schemas.microsoft.com/office/drawing/2014/main" id="{D6A9C53F-5F90-40A5-8C85-5412D39C8C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50080" y="1850683"/>
            <a:ext cx="3291840" cy="18288"/>
          </a:xfrm>
          <a:custGeom>
            <a:avLst/>
            <a:gdLst>
              <a:gd name="connsiteX0" fmla="*/ 0 w 3291840"/>
              <a:gd name="connsiteY0" fmla="*/ 0 h 18288"/>
              <a:gd name="connsiteX1" fmla="*/ 658368 w 3291840"/>
              <a:gd name="connsiteY1" fmla="*/ 0 h 18288"/>
              <a:gd name="connsiteX2" fmla="*/ 1283818 w 3291840"/>
              <a:gd name="connsiteY2" fmla="*/ 0 h 18288"/>
              <a:gd name="connsiteX3" fmla="*/ 1909267 w 3291840"/>
              <a:gd name="connsiteY3" fmla="*/ 0 h 18288"/>
              <a:gd name="connsiteX4" fmla="*/ 2633472 w 3291840"/>
              <a:gd name="connsiteY4" fmla="*/ 0 h 18288"/>
              <a:gd name="connsiteX5" fmla="*/ 3291840 w 3291840"/>
              <a:gd name="connsiteY5" fmla="*/ 0 h 18288"/>
              <a:gd name="connsiteX6" fmla="*/ 3291840 w 3291840"/>
              <a:gd name="connsiteY6" fmla="*/ 18288 h 18288"/>
              <a:gd name="connsiteX7" fmla="*/ 2633472 w 3291840"/>
              <a:gd name="connsiteY7" fmla="*/ 18288 h 18288"/>
              <a:gd name="connsiteX8" fmla="*/ 2073859 w 3291840"/>
              <a:gd name="connsiteY8" fmla="*/ 18288 h 18288"/>
              <a:gd name="connsiteX9" fmla="*/ 1448410 w 3291840"/>
              <a:gd name="connsiteY9" fmla="*/ 18288 h 18288"/>
              <a:gd name="connsiteX10" fmla="*/ 822960 w 3291840"/>
              <a:gd name="connsiteY10" fmla="*/ 18288 h 18288"/>
              <a:gd name="connsiteX11" fmla="*/ 0 w 3291840"/>
              <a:gd name="connsiteY11" fmla="*/ 18288 h 18288"/>
              <a:gd name="connsiteX12" fmla="*/ 0 w 3291840"/>
              <a:gd name="connsiteY12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291840" h="18288" fill="none" extrusionOk="0">
                <a:moveTo>
                  <a:pt x="0" y="0"/>
                </a:moveTo>
                <a:cubicBezTo>
                  <a:pt x="173077" y="-20031"/>
                  <a:pt x="443104" y="6424"/>
                  <a:pt x="658368" y="0"/>
                </a:cubicBezTo>
                <a:cubicBezTo>
                  <a:pt x="873632" y="-6424"/>
                  <a:pt x="1034028" y="11764"/>
                  <a:pt x="1283818" y="0"/>
                </a:cubicBezTo>
                <a:cubicBezTo>
                  <a:pt x="1533608" y="-11764"/>
                  <a:pt x="1691227" y="-30112"/>
                  <a:pt x="1909267" y="0"/>
                </a:cubicBezTo>
                <a:cubicBezTo>
                  <a:pt x="2127307" y="30112"/>
                  <a:pt x="2272465" y="-18735"/>
                  <a:pt x="2633472" y="0"/>
                </a:cubicBezTo>
                <a:cubicBezTo>
                  <a:pt x="2994479" y="18735"/>
                  <a:pt x="3023324" y="-32030"/>
                  <a:pt x="3291840" y="0"/>
                </a:cubicBezTo>
                <a:cubicBezTo>
                  <a:pt x="3291406" y="7551"/>
                  <a:pt x="3291373" y="9822"/>
                  <a:pt x="3291840" y="18288"/>
                </a:cubicBezTo>
                <a:cubicBezTo>
                  <a:pt x="3048445" y="38989"/>
                  <a:pt x="2846548" y="-14400"/>
                  <a:pt x="2633472" y="18288"/>
                </a:cubicBezTo>
                <a:cubicBezTo>
                  <a:pt x="2420396" y="50976"/>
                  <a:pt x="2304099" y="6336"/>
                  <a:pt x="2073859" y="18288"/>
                </a:cubicBezTo>
                <a:cubicBezTo>
                  <a:pt x="1843619" y="30240"/>
                  <a:pt x="1706926" y="10778"/>
                  <a:pt x="1448410" y="18288"/>
                </a:cubicBezTo>
                <a:cubicBezTo>
                  <a:pt x="1189894" y="25798"/>
                  <a:pt x="1002278" y="8992"/>
                  <a:pt x="822960" y="18288"/>
                </a:cubicBezTo>
                <a:cubicBezTo>
                  <a:pt x="643642" y="27585"/>
                  <a:pt x="307039" y="38051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291840" h="18288" stroke="0" extrusionOk="0">
                <a:moveTo>
                  <a:pt x="0" y="0"/>
                </a:moveTo>
                <a:cubicBezTo>
                  <a:pt x="195850" y="28018"/>
                  <a:pt x="434891" y="17390"/>
                  <a:pt x="592531" y="0"/>
                </a:cubicBezTo>
                <a:cubicBezTo>
                  <a:pt x="750171" y="-17390"/>
                  <a:pt x="1018709" y="32200"/>
                  <a:pt x="1316736" y="0"/>
                </a:cubicBezTo>
                <a:cubicBezTo>
                  <a:pt x="1614763" y="-32200"/>
                  <a:pt x="1696480" y="-11367"/>
                  <a:pt x="1876349" y="0"/>
                </a:cubicBezTo>
                <a:cubicBezTo>
                  <a:pt x="2056218" y="11367"/>
                  <a:pt x="2193364" y="13433"/>
                  <a:pt x="2435962" y="0"/>
                </a:cubicBezTo>
                <a:cubicBezTo>
                  <a:pt x="2678560" y="-13433"/>
                  <a:pt x="3010901" y="-42367"/>
                  <a:pt x="3291840" y="0"/>
                </a:cubicBezTo>
                <a:cubicBezTo>
                  <a:pt x="3291758" y="4406"/>
                  <a:pt x="3291751" y="9982"/>
                  <a:pt x="3291840" y="18288"/>
                </a:cubicBezTo>
                <a:cubicBezTo>
                  <a:pt x="3108993" y="14228"/>
                  <a:pt x="2952658" y="46900"/>
                  <a:pt x="2666390" y="18288"/>
                </a:cubicBezTo>
                <a:cubicBezTo>
                  <a:pt x="2380122" y="-10324"/>
                  <a:pt x="2263855" y="41055"/>
                  <a:pt x="2040941" y="18288"/>
                </a:cubicBezTo>
                <a:cubicBezTo>
                  <a:pt x="1818027" y="-4479"/>
                  <a:pt x="1675097" y="6509"/>
                  <a:pt x="1415491" y="18288"/>
                </a:cubicBezTo>
                <a:cubicBezTo>
                  <a:pt x="1155885" y="30068"/>
                  <a:pt x="852976" y="36210"/>
                  <a:pt x="691286" y="18288"/>
                </a:cubicBezTo>
                <a:cubicBezTo>
                  <a:pt x="529596" y="366"/>
                  <a:pt x="187183" y="13912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 descr="A black and white rv&#10;&#10;AI-generated content may be incorrect.">
            <a:extLst>
              <a:ext uri="{FF2B5EF4-FFF2-40B4-BE49-F238E27FC236}">
                <a16:creationId xmlns:a16="http://schemas.microsoft.com/office/drawing/2014/main" id="{9BDCB300-B835-C340-9780-7A00AA407E7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1638" r="2131" b="-1"/>
          <a:stretch>
            <a:fillRect/>
          </a:stretch>
        </p:blipFill>
        <p:spPr>
          <a:xfrm>
            <a:off x="1318894" y="2642616"/>
            <a:ext cx="3616708" cy="3605784"/>
          </a:xfrm>
          <a:prstGeom prst="rect">
            <a:avLst/>
          </a:prstGeom>
        </p:spPr>
      </p:pic>
      <p:pic>
        <p:nvPicPr>
          <p:cNvPr id="6" name="Content Placeholder 5" descr="A graph of a bar chart&#10;&#10;AI-generated content may be incorrect.">
            <a:extLst>
              <a:ext uri="{FF2B5EF4-FFF2-40B4-BE49-F238E27FC236}">
                <a16:creationId xmlns:a16="http://schemas.microsoft.com/office/drawing/2014/main" id="{6F16B02A-C1CF-1048-A1EA-04007BA6A53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6254496" y="2789256"/>
            <a:ext cx="5614416" cy="33125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436921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5BA8C76-CFD0-85FF-547C-8C068A5635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5E53C8D-8BE7-BFC7-11D4-886BEA4E4B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325369"/>
            <a:ext cx="4368602" cy="1956841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200"/>
              <a:t>💸 How Dealers Price and Discount RVs</a:t>
            </a:r>
          </a:p>
        </p:txBody>
      </p:sp>
      <p:sp>
        <p:nvSpPr>
          <p:cNvPr id="11" name="sketchy line">
            <a:extLst>
              <a:ext uri="{FF2B5EF4-FFF2-40B4-BE49-F238E27FC236}">
                <a16:creationId xmlns:a16="http://schemas.microsoft.com/office/drawing/2014/main" id="{D4974D33-8DC5-464E-8C6D-BE58F0669C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80" y="2586994"/>
            <a:ext cx="3474720" cy="18288"/>
          </a:xfrm>
          <a:custGeom>
            <a:avLst/>
            <a:gdLst>
              <a:gd name="connsiteX0" fmla="*/ 0 w 3474720"/>
              <a:gd name="connsiteY0" fmla="*/ 0 h 18288"/>
              <a:gd name="connsiteX1" fmla="*/ 694944 w 3474720"/>
              <a:gd name="connsiteY1" fmla="*/ 0 h 18288"/>
              <a:gd name="connsiteX2" fmla="*/ 1355141 w 3474720"/>
              <a:gd name="connsiteY2" fmla="*/ 0 h 18288"/>
              <a:gd name="connsiteX3" fmla="*/ 2015338 w 3474720"/>
              <a:gd name="connsiteY3" fmla="*/ 0 h 18288"/>
              <a:gd name="connsiteX4" fmla="*/ 2779776 w 3474720"/>
              <a:gd name="connsiteY4" fmla="*/ 0 h 18288"/>
              <a:gd name="connsiteX5" fmla="*/ 3474720 w 3474720"/>
              <a:gd name="connsiteY5" fmla="*/ 0 h 18288"/>
              <a:gd name="connsiteX6" fmla="*/ 3474720 w 3474720"/>
              <a:gd name="connsiteY6" fmla="*/ 18288 h 18288"/>
              <a:gd name="connsiteX7" fmla="*/ 2779776 w 3474720"/>
              <a:gd name="connsiteY7" fmla="*/ 18288 h 18288"/>
              <a:gd name="connsiteX8" fmla="*/ 2189074 w 3474720"/>
              <a:gd name="connsiteY8" fmla="*/ 18288 h 18288"/>
              <a:gd name="connsiteX9" fmla="*/ 1528877 w 3474720"/>
              <a:gd name="connsiteY9" fmla="*/ 18288 h 18288"/>
              <a:gd name="connsiteX10" fmla="*/ 868680 w 3474720"/>
              <a:gd name="connsiteY10" fmla="*/ 18288 h 18288"/>
              <a:gd name="connsiteX11" fmla="*/ 0 w 3474720"/>
              <a:gd name="connsiteY11" fmla="*/ 18288 h 18288"/>
              <a:gd name="connsiteX12" fmla="*/ 0 w 3474720"/>
              <a:gd name="connsiteY12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74362B4-D8C2-9DDD-815D-575F81AEB4FC}"/>
              </a:ext>
            </a:extLst>
          </p:cNvPr>
          <p:cNvSpPr txBox="1"/>
          <p:nvPr/>
        </p:nvSpPr>
        <p:spPr>
          <a:xfrm>
            <a:off x="640080" y="2872899"/>
            <a:ext cx="4243589" cy="332066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45720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 sz="2800"/>
            </a:pPr>
            <a:r>
              <a:rPr lang="en-US" sz="2000" dirty="0"/>
              <a:t>Dealers start high to leave room for negotiation.</a:t>
            </a:r>
          </a:p>
          <a:p>
            <a:pPr marL="45720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 sz="2800"/>
            </a:pPr>
            <a:r>
              <a:rPr lang="en-US" sz="2000" dirty="0"/>
              <a:t>Psychology: big 'discounts' make buyers feel like they win.</a:t>
            </a:r>
          </a:p>
          <a:p>
            <a:pPr marL="45720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 sz="2800"/>
            </a:pPr>
            <a:r>
              <a:rPr lang="en-US" sz="2000" dirty="0"/>
              <a:t>Invoice price, dealer incentives, and holdbacks matter.</a:t>
            </a:r>
          </a:p>
          <a:p>
            <a:pPr marL="45720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 sz="2800"/>
            </a:pPr>
            <a:r>
              <a:rPr lang="en-US" sz="2000" dirty="0"/>
              <a:t>Add-ons and financing are major profit centers!!!</a:t>
            </a:r>
          </a:p>
        </p:txBody>
      </p:sp>
      <p:pic>
        <p:nvPicPr>
          <p:cNvPr id="4" name="Picture 3" descr="A black and white rv&#10;&#10;AI-generated content may be incorrect.">
            <a:extLst>
              <a:ext uri="{FF2B5EF4-FFF2-40B4-BE49-F238E27FC236}">
                <a16:creationId xmlns:a16="http://schemas.microsoft.com/office/drawing/2014/main" id="{EFEB5DC2-7C3A-7086-14BA-841E521235B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1638" r="2131" b="-1"/>
          <a:stretch>
            <a:fillRect/>
          </a:stretch>
        </p:blipFill>
        <p:spPr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79355587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0080" y="325369"/>
            <a:ext cx="4368602" cy="1956841"/>
          </a:xfrm>
        </p:spPr>
        <p:txBody>
          <a:bodyPr anchor="b">
            <a:normAutofit fontScale="90000"/>
          </a:bodyPr>
          <a:lstStyle/>
          <a:p>
            <a:r>
              <a:rPr lang="en-US" sz="4200" dirty="0"/>
              <a:t>How to Help Protect Against Unwanted Add Ons!</a:t>
            </a:r>
          </a:p>
        </p:txBody>
      </p:sp>
      <p:sp>
        <p:nvSpPr>
          <p:cNvPr id="11" name="sketchy line">
            <a:extLst>
              <a:ext uri="{FF2B5EF4-FFF2-40B4-BE49-F238E27FC236}">
                <a16:creationId xmlns:a16="http://schemas.microsoft.com/office/drawing/2014/main" id="{D4974D33-8DC5-464E-8C6D-BE58F0669C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80" y="2586994"/>
            <a:ext cx="3474720" cy="18288"/>
          </a:xfrm>
          <a:custGeom>
            <a:avLst/>
            <a:gdLst>
              <a:gd name="connsiteX0" fmla="*/ 0 w 3474720"/>
              <a:gd name="connsiteY0" fmla="*/ 0 h 18288"/>
              <a:gd name="connsiteX1" fmla="*/ 694944 w 3474720"/>
              <a:gd name="connsiteY1" fmla="*/ 0 h 18288"/>
              <a:gd name="connsiteX2" fmla="*/ 1355141 w 3474720"/>
              <a:gd name="connsiteY2" fmla="*/ 0 h 18288"/>
              <a:gd name="connsiteX3" fmla="*/ 2015338 w 3474720"/>
              <a:gd name="connsiteY3" fmla="*/ 0 h 18288"/>
              <a:gd name="connsiteX4" fmla="*/ 2779776 w 3474720"/>
              <a:gd name="connsiteY4" fmla="*/ 0 h 18288"/>
              <a:gd name="connsiteX5" fmla="*/ 3474720 w 3474720"/>
              <a:gd name="connsiteY5" fmla="*/ 0 h 18288"/>
              <a:gd name="connsiteX6" fmla="*/ 3474720 w 3474720"/>
              <a:gd name="connsiteY6" fmla="*/ 18288 h 18288"/>
              <a:gd name="connsiteX7" fmla="*/ 2779776 w 3474720"/>
              <a:gd name="connsiteY7" fmla="*/ 18288 h 18288"/>
              <a:gd name="connsiteX8" fmla="*/ 2189074 w 3474720"/>
              <a:gd name="connsiteY8" fmla="*/ 18288 h 18288"/>
              <a:gd name="connsiteX9" fmla="*/ 1528877 w 3474720"/>
              <a:gd name="connsiteY9" fmla="*/ 18288 h 18288"/>
              <a:gd name="connsiteX10" fmla="*/ 868680 w 3474720"/>
              <a:gd name="connsiteY10" fmla="*/ 18288 h 18288"/>
              <a:gd name="connsiteX11" fmla="*/ 0 w 3474720"/>
              <a:gd name="connsiteY11" fmla="*/ 18288 h 18288"/>
              <a:gd name="connsiteX12" fmla="*/ 0 w 3474720"/>
              <a:gd name="connsiteY12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0080" y="2872899"/>
            <a:ext cx="4243589" cy="332066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1500"/>
              <a:t>Shop financing BEFORE stepping on the lot — credit union, bank, or RV lender.</a:t>
            </a:r>
          </a:p>
          <a:p>
            <a:endParaRPr lang="en-US" sz="1500"/>
          </a:p>
          <a:p>
            <a:pPr marL="0" indent="0">
              <a:buNone/>
            </a:pPr>
            <a:r>
              <a:rPr lang="en-US" sz="1500"/>
              <a:t>Get every add-on in writing with cost — compare to third-party prices.</a:t>
            </a:r>
          </a:p>
          <a:p>
            <a:endParaRPr lang="en-US" sz="1500"/>
          </a:p>
          <a:p>
            <a:pPr marL="0" indent="0">
              <a:buNone/>
            </a:pPr>
            <a:r>
              <a:rPr lang="en-US" sz="1500"/>
              <a:t>Ask: “Is this required?” — most add-ons are completely optional.</a:t>
            </a:r>
          </a:p>
          <a:p>
            <a:endParaRPr lang="en-US" sz="1500"/>
          </a:p>
          <a:p>
            <a:pPr marL="0" indent="0">
              <a:buNone/>
            </a:pPr>
            <a:r>
              <a:rPr lang="en-US" sz="1500"/>
              <a:t>Negotiate add-ons like the RV — they’re often marked up 300%+.</a:t>
            </a:r>
          </a:p>
        </p:txBody>
      </p:sp>
      <p:pic>
        <p:nvPicPr>
          <p:cNvPr id="4" name="Picture 3" descr="A black and white rv&#10;&#10;AI-generated content may be incorrect.">
            <a:extLst>
              <a:ext uri="{FF2B5EF4-FFF2-40B4-BE49-F238E27FC236}">
                <a16:creationId xmlns:a16="http://schemas.microsoft.com/office/drawing/2014/main" id="{7BCDCECA-EF94-169D-5F76-16A0163D525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1638" r="2131" b="-1"/>
          <a:stretch>
            <a:fillRect/>
          </a:stretch>
        </p:blipFill>
        <p:spPr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0080" y="325369"/>
            <a:ext cx="4368602" cy="1956841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000"/>
              <a:t>📅 Seasonal Buying Patterns</a:t>
            </a:r>
          </a:p>
        </p:txBody>
      </p:sp>
      <p:sp>
        <p:nvSpPr>
          <p:cNvPr id="11" name="sketchy line">
            <a:extLst>
              <a:ext uri="{FF2B5EF4-FFF2-40B4-BE49-F238E27FC236}">
                <a16:creationId xmlns:a16="http://schemas.microsoft.com/office/drawing/2014/main" id="{D4974D33-8DC5-464E-8C6D-BE58F0669C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80" y="2586994"/>
            <a:ext cx="3474720" cy="18288"/>
          </a:xfrm>
          <a:custGeom>
            <a:avLst/>
            <a:gdLst>
              <a:gd name="connsiteX0" fmla="*/ 0 w 3474720"/>
              <a:gd name="connsiteY0" fmla="*/ 0 h 18288"/>
              <a:gd name="connsiteX1" fmla="*/ 694944 w 3474720"/>
              <a:gd name="connsiteY1" fmla="*/ 0 h 18288"/>
              <a:gd name="connsiteX2" fmla="*/ 1355141 w 3474720"/>
              <a:gd name="connsiteY2" fmla="*/ 0 h 18288"/>
              <a:gd name="connsiteX3" fmla="*/ 2015338 w 3474720"/>
              <a:gd name="connsiteY3" fmla="*/ 0 h 18288"/>
              <a:gd name="connsiteX4" fmla="*/ 2779776 w 3474720"/>
              <a:gd name="connsiteY4" fmla="*/ 0 h 18288"/>
              <a:gd name="connsiteX5" fmla="*/ 3474720 w 3474720"/>
              <a:gd name="connsiteY5" fmla="*/ 0 h 18288"/>
              <a:gd name="connsiteX6" fmla="*/ 3474720 w 3474720"/>
              <a:gd name="connsiteY6" fmla="*/ 18288 h 18288"/>
              <a:gd name="connsiteX7" fmla="*/ 2779776 w 3474720"/>
              <a:gd name="connsiteY7" fmla="*/ 18288 h 18288"/>
              <a:gd name="connsiteX8" fmla="*/ 2189074 w 3474720"/>
              <a:gd name="connsiteY8" fmla="*/ 18288 h 18288"/>
              <a:gd name="connsiteX9" fmla="*/ 1528877 w 3474720"/>
              <a:gd name="connsiteY9" fmla="*/ 18288 h 18288"/>
              <a:gd name="connsiteX10" fmla="*/ 868680 w 3474720"/>
              <a:gd name="connsiteY10" fmla="*/ 18288 h 18288"/>
              <a:gd name="connsiteX11" fmla="*/ 0 w 3474720"/>
              <a:gd name="connsiteY11" fmla="*/ 18288 h 18288"/>
              <a:gd name="connsiteX12" fmla="*/ 0 w 3474720"/>
              <a:gd name="connsiteY12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640080" y="2872899"/>
            <a:ext cx="4243589" cy="332066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45720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 sz="2800"/>
            </a:pPr>
            <a:r>
              <a:rPr lang="en-US" sz="2200"/>
              <a:t>End of season: dealers want to clear inventory.</a:t>
            </a:r>
          </a:p>
          <a:p>
            <a:pPr marL="45720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 sz="2800"/>
            </a:pPr>
            <a:r>
              <a:rPr lang="en-US" sz="2200"/>
              <a:t>Winter months: less demand, more buyer leverage.</a:t>
            </a:r>
          </a:p>
          <a:p>
            <a:pPr marL="45720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 sz="2800"/>
            </a:pPr>
            <a:r>
              <a:rPr lang="en-US" sz="2200"/>
              <a:t>Spring/summer: peak demand, fewer deals.</a:t>
            </a:r>
          </a:p>
          <a:p>
            <a:pPr marL="45720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 sz="2800"/>
            </a:pPr>
            <a:r>
              <a:rPr lang="en-US" sz="2200"/>
              <a:t>End of month/quarter/</a:t>
            </a:r>
            <a:r>
              <a:rPr lang="en-US" sz="2200">
                <a:highlight>
                  <a:srgbClr val="FF0000"/>
                </a:highlight>
              </a:rPr>
              <a:t>year</a:t>
            </a:r>
            <a:r>
              <a:rPr lang="en-US" sz="2200"/>
              <a:t> – sales team chases quotas.</a:t>
            </a:r>
          </a:p>
        </p:txBody>
      </p:sp>
      <p:pic>
        <p:nvPicPr>
          <p:cNvPr id="4" name="Picture 3" descr="A black and white rv&#10;&#10;AI-generated content may be incorrect.">
            <a:extLst>
              <a:ext uri="{FF2B5EF4-FFF2-40B4-BE49-F238E27FC236}">
                <a16:creationId xmlns:a16="http://schemas.microsoft.com/office/drawing/2014/main" id="{DD0679FB-CBDC-F01E-98F0-95E2E5F572E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1638" r="2131" b="-1"/>
          <a:stretch>
            <a:fillRect/>
          </a:stretch>
        </p:blipFill>
        <p:spPr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0080" y="325369"/>
            <a:ext cx="4368602" cy="1956841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400"/>
              <a:t>🧠 Mindset Tips for Buyers</a:t>
            </a:r>
          </a:p>
        </p:txBody>
      </p:sp>
      <p:sp>
        <p:nvSpPr>
          <p:cNvPr id="12" name="sketchy line">
            <a:extLst>
              <a:ext uri="{FF2B5EF4-FFF2-40B4-BE49-F238E27FC236}">
                <a16:creationId xmlns:a16="http://schemas.microsoft.com/office/drawing/2014/main" id="{D4974D33-8DC5-464E-8C6D-BE58F0669C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80" y="2586994"/>
            <a:ext cx="3474720" cy="18288"/>
          </a:xfrm>
          <a:custGeom>
            <a:avLst/>
            <a:gdLst>
              <a:gd name="connsiteX0" fmla="*/ 0 w 3474720"/>
              <a:gd name="connsiteY0" fmla="*/ 0 h 18288"/>
              <a:gd name="connsiteX1" fmla="*/ 694944 w 3474720"/>
              <a:gd name="connsiteY1" fmla="*/ 0 h 18288"/>
              <a:gd name="connsiteX2" fmla="*/ 1355141 w 3474720"/>
              <a:gd name="connsiteY2" fmla="*/ 0 h 18288"/>
              <a:gd name="connsiteX3" fmla="*/ 2015338 w 3474720"/>
              <a:gd name="connsiteY3" fmla="*/ 0 h 18288"/>
              <a:gd name="connsiteX4" fmla="*/ 2779776 w 3474720"/>
              <a:gd name="connsiteY4" fmla="*/ 0 h 18288"/>
              <a:gd name="connsiteX5" fmla="*/ 3474720 w 3474720"/>
              <a:gd name="connsiteY5" fmla="*/ 0 h 18288"/>
              <a:gd name="connsiteX6" fmla="*/ 3474720 w 3474720"/>
              <a:gd name="connsiteY6" fmla="*/ 18288 h 18288"/>
              <a:gd name="connsiteX7" fmla="*/ 2779776 w 3474720"/>
              <a:gd name="connsiteY7" fmla="*/ 18288 h 18288"/>
              <a:gd name="connsiteX8" fmla="*/ 2189074 w 3474720"/>
              <a:gd name="connsiteY8" fmla="*/ 18288 h 18288"/>
              <a:gd name="connsiteX9" fmla="*/ 1528877 w 3474720"/>
              <a:gd name="connsiteY9" fmla="*/ 18288 h 18288"/>
              <a:gd name="connsiteX10" fmla="*/ 868680 w 3474720"/>
              <a:gd name="connsiteY10" fmla="*/ 18288 h 18288"/>
              <a:gd name="connsiteX11" fmla="*/ 0 w 3474720"/>
              <a:gd name="connsiteY11" fmla="*/ 18288 h 18288"/>
              <a:gd name="connsiteX12" fmla="*/ 0 w 3474720"/>
              <a:gd name="connsiteY12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640080" y="2872899"/>
            <a:ext cx="4243589" cy="332066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34290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 sz="2400"/>
            </a:pPr>
            <a:r>
              <a:rPr lang="en-US" sz="1600" dirty="0"/>
              <a:t>Balance emotion vs. logic – stay focused and enjoy the game.</a:t>
            </a:r>
          </a:p>
          <a:p>
            <a:pPr marL="34290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 sz="2400"/>
            </a:pPr>
            <a:r>
              <a:rPr lang="en-US" sz="1600" dirty="0"/>
              <a:t>Define your 'happy range' – know the numbers you’d feel good about.</a:t>
            </a:r>
          </a:p>
          <a:p>
            <a:pPr marL="34290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 sz="2400"/>
            </a:pPr>
            <a:r>
              <a:rPr lang="en-US" sz="1600" dirty="0"/>
              <a:t>Recognize the walk-away test – if the dealer lets you leave, you are asking too much.</a:t>
            </a:r>
          </a:p>
          <a:p>
            <a:pPr marL="34290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 sz="2400"/>
            </a:pPr>
            <a:r>
              <a:rPr lang="en-US" sz="1600" dirty="0"/>
              <a:t>Focus on out-the-door cash price! Once you have that you can introduce variables!</a:t>
            </a:r>
          </a:p>
          <a:p>
            <a:pPr marL="34290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 sz="2400"/>
            </a:pPr>
            <a:r>
              <a:rPr lang="en-US" sz="1600" dirty="0"/>
              <a:t>Remember there’s always another RV – don’t let urgency pressure you.</a:t>
            </a:r>
          </a:p>
          <a:p>
            <a:pPr marL="34290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 sz="2400"/>
            </a:pPr>
            <a:r>
              <a:rPr lang="en-US" sz="1600" dirty="0"/>
              <a:t>Control the pace – slow it down, ask questions, don’t rush into signing.</a:t>
            </a:r>
          </a:p>
        </p:txBody>
      </p:sp>
      <p:pic>
        <p:nvPicPr>
          <p:cNvPr id="5" name="Picture 4" descr="A black and white rv&#10;&#10;AI-generated content may be incorrect.">
            <a:extLst>
              <a:ext uri="{FF2B5EF4-FFF2-40B4-BE49-F238E27FC236}">
                <a16:creationId xmlns:a16="http://schemas.microsoft.com/office/drawing/2014/main" id="{8FB46A87-F8E2-4F47-A2A6-7315D126514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1638" r="2131" b="-1"/>
          <a:stretch>
            <a:fillRect/>
          </a:stretch>
        </p:blipFill>
        <p:spPr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0080" y="325369"/>
            <a:ext cx="4368602" cy="1956841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600"/>
              <a:t>💰 Buying Used – Key Differences</a:t>
            </a:r>
          </a:p>
        </p:txBody>
      </p:sp>
      <p:sp>
        <p:nvSpPr>
          <p:cNvPr id="11" name="sketchy line">
            <a:extLst>
              <a:ext uri="{FF2B5EF4-FFF2-40B4-BE49-F238E27FC236}">
                <a16:creationId xmlns:a16="http://schemas.microsoft.com/office/drawing/2014/main" id="{D4974D33-8DC5-464E-8C6D-BE58F0669C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80" y="2586994"/>
            <a:ext cx="3474720" cy="18288"/>
          </a:xfrm>
          <a:custGeom>
            <a:avLst/>
            <a:gdLst>
              <a:gd name="connsiteX0" fmla="*/ 0 w 3474720"/>
              <a:gd name="connsiteY0" fmla="*/ 0 h 18288"/>
              <a:gd name="connsiteX1" fmla="*/ 694944 w 3474720"/>
              <a:gd name="connsiteY1" fmla="*/ 0 h 18288"/>
              <a:gd name="connsiteX2" fmla="*/ 1355141 w 3474720"/>
              <a:gd name="connsiteY2" fmla="*/ 0 h 18288"/>
              <a:gd name="connsiteX3" fmla="*/ 2015338 w 3474720"/>
              <a:gd name="connsiteY3" fmla="*/ 0 h 18288"/>
              <a:gd name="connsiteX4" fmla="*/ 2779776 w 3474720"/>
              <a:gd name="connsiteY4" fmla="*/ 0 h 18288"/>
              <a:gd name="connsiteX5" fmla="*/ 3474720 w 3474720"/>
              <a:gd name="connsiteY5" fmla="*/ 0 h 18288"/>
              <a:gd name="connsiteX6" fmla="*/ 3474720 w 3474720"/>
              <a:gd name="connsiteY6" fmla="*/ 18288 h 18288"/>
              <a:gd name="connsiteX7" fmla="*/ 2779776 w 3474720"/>
              <a:gd name="connsiteY7" fmla="*/ 18288 h 18288"/>
              <a:gd name="connsiteX8" fmla="*/ 2189074 w 3474720"/>
              <a:gd name="connsiteY8" fmla="*/ 18288 h 18288"/>
              <a:gd name="connsiteX9" fmla="*/ 1528877 w 3474720"/>
              <a:gd name="connsiteY9" fmla="*/ 18288 h 18288"/>
              <a:gd name="connsiteX10" fmla="*/ 868680 w 3474720"/>
              <a:gd name="connsiteY10" fmla="*/ 18288 h 18288"/>
              <a:gd name="connsiteX11" fmla="*/ 0 w 3474720"/>
              <a:gd name="connsiteY11" fmla="*/ 18288 h 18288"/>
              <a:gd name="connsiteX12" fmla="*/ 0 w 3474720"/>
              <a:gd name="connsiteY12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640080" y="2872899"/>
            <a:ext cx="4243589" cy="332066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45720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 sz="2600"/>
            </a:pPr>
            <a:r>
              <a:rPr lang="en-US" sz="2000"/>
              <a:t>Lower purchase price – less depreciation hit.</a:t>
            </a:r>
          </a:p>
          <a:p>
            <a:pPr marL="45720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 sz="2600"/>
            </a:pPr>
            <a:r>
              <a:rPr lang="en-US" sz="2000"/>
              <a:t>Warranty may be expired or shorter.</a:t>
            </a:r>
          </a:p>
          <a:p>
            <a:pPr marL="45720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 sz="2600"/>
            </a:pPr>
            <a:r>
              <a:rPr lang="en-US" sz="2000"/>
              <a:t>Condition varies – maintenance records are critical.</a:t>
            </a:r>
          </a:p>
          <a:p>
            <a:pPr marL="45720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 sz="2600"/>
            </a:pPr>
            <a:r>
              <a:rPr lang="en-US" sz="2000"/>
              <a:t>Upgrades often included (solar, satellite, etc.).</a:t>
            </a:r>
          </a:p>
          <a:p>
            <a:pPr marL="45720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 sz="2600"/>
            </a:pPr>
            <a:r>
              <a:rPr lang="en-US" sz="2000"/>
              <a:t>Financing can be harder to secure or higher rate.</a:t>
            </a:r>
          </a:p>
        </p:txBody>
      </p:sp>
      <p:pic>
        <p:nvPicPr>
          <p:cNvPr id="4" name="Picture 3" descr="A black and white rv&#10;&#10;AI-generated content may be incorrect.">
            <a:extLst>
              <a:ext uri="{FF2B5EF4-FFF2-40B4-BE49-F238E27FC236}">
                <a16:creationId xmlns:a16="http://schemas.microsoft.com/office/drawing/2014/main" id="{8144F932-9043-C3AF-060F-0500245B512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1638" r="2131" b="-1"/>
          <a:stretch>
            <a:fillRect/>
          </a:stretch>
        </p:blipFill>
        <p:spPr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0080" y="325369"/>
            <a:ext cx="4368602" cy="1956841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000"/>
              <a:t>🤝 Buying From an Individual</a:t>
            </a:r>
          </a:p>
        </p:txBody>
      </p:sp>
      <p:sp>
        <p:nvSpPr>
          <p:cNvPr id="11" name="sketchy line">
            <a:extLst>
              <a:ext uri="{FF2B5EF4-FFF2-40B4-BE49-F238E27FC236}">
                <a16:creationId xmlns:a16="http://schemas.microsoft.com/office/drawing/2014/main" id="{D4974D33-8DC5-464E-8C6D-BE58F0669C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80" y="2586994"/>
            <a:ext cx="3474720" cy="18288"/>
          </a:xfrm>
          <a:custGeom>
            <a:avLst/>
            <a:gdLst>
              <a:gd name="connsiteX0" fmla="*/ 0 w 3474720"/>
              <a:gd name="connsiteY0" fmla="*/ 0 h 18288"/>
              <a:gd name="connsiteX1" fmla="*/ 694944 w 3474720"/>
              <a:gd name="connsiteY1" fmla="*/ 0 h 18288"/>
              <a:gd name="connsiteX2" fmla="*/ 1355141 w 3474720"/>
              <a:gd name="connsiteY2" fmla="*/ 0 h 18288"/>
              <a:gd name="connsiteX3" fmla="*/ 2015338 w 3474720"/>
              <a:gd name="connsiteY3" fmla="*/ 0 h 18288"/>
              <a:gd name="connsiteX4" fmla="*/ 2779776 w 3474720"/>
              <a:gd name="connsiteY4" fmla="*/ 0 h 18288"/>
              <a:gd name="connsiteX5" fmla="*/ 3474720 w 3474720"/>
              <a:gd name="connsiteY5" fmla="*/ 0 h 18288"/>
              <a:gd name="connsiteX6" fmla="*/ 3474720 w 3474720"/>
              <a:gd name="connsiteY6" fmla="*/ 18288 h 18288"/>
              <a:gd name="connsiteX7" fmla="*/ 2779776 w 3474720"/>
              <a:gd name="connsiteY7" fmla="*/ 18288 h 18288"/>
              <a:gd name="connsiteX8" fmla="*/ 2189074 w 3474720"/>
              <a:gd name="connsiteY8" fmla="*/ 18288 h 18288"/>
              <a:gd name="connsiteX9" fmla="*/ 1528877 w 3474720"/>
              <a:gd name="connsiteY9" fmla="*/ 18288 h 18288"/>
              <a:gd name="connsiteX10" fmla="*/ 868680 w 3474720"/>
              <a:gd name="connsiteY10" fmla="*/ 18288 h 18288"/>
              <a:gd name="connsiteX11" fmla="*/ 0 w 3474720"/>
              <a:gd name="connsiteY11" fmla="*/ 18288 h 18288"/>
              <a:gd name="connsiteX12" fmla="*/ 0 w 3474720"/>
              <a:gd name="connsiteY12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640080" y="2872899"/>
            <a:ext cx="4243589" cy="332066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45720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 sz="2600"/>
            </a:pPr>
            <a:r>
              <a:rPr lang="en-US" sz="2000"/>
              <a:t>No dealer fees – potential to save thousands.</a:t>
            </a:r>
          </a:p>
          <a:p>
            <a:pPr marL="45720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 sz="2600"/>
            </a:pPr>
            <a:r>
              <a:rPr lang="en-US" sz="2000"/>
              <a:t>Private sale = no warranty or dealer service support.</a:t>
            </a:r>
          </a:p>
          <a:p>
            <a:pPr marL="45720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 sz="2600"/>
            </a:pPr>
            <a:r>
              <a:rPr lang="en-US" sz="2000"/>
              <a:t>Do your own due diligence: inspection, title, lien check.</a:t>
            </a:r>
          </a:p>
          <a:p>
            <a:pPr marL="45720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 sz="2600"/>
            </a:pPr>
            <a:r>
              <a:rPr lang="en-US" sz="2000"/>
              <a:t>Payment and paperwork must be handled securely.</a:t>
            </a:r>
          </a:p>
          <a:p>
            <a:pPr marL="45720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 sz="2600"/>
            </a:pPr>
            <a:r>
              <a:rPr lang="en-US" sz="2000"/>
              <a:t>Negotiation may be more flexible than with a dealer.</a:t>
            </a:r>
          </a:p>
        </p:txBody>
      </p:sp>
      <p:pic>
        <p:nvPicPr>
          <p:cNvPr id="4" name="Picture 3" descr="A black and white rv&#10;&#10;AI-generated content may be incorrect.">
            <a:extLst>
              <a:ext uri="{FF2B5EF4-FFF2-40B4-BE49-F238E27FC236}">
                <a16:creationId xmlns:a16="http://schemas.microsoft.com/office/drawing/2014/main" id="{3C27C6A9-044C-34D7-DC8A-32216E9B235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1638" r="2131" b="-1"/>
          <a:stretch>
            <a:fillRect/>
          </a:stretch>
        </p:blipFill>
        <p:spPr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0080" y="325369"/>
            <a:ext cx="4368602" cy="1956841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200" dirty="0"/>
              <a:t>When Buying From an Individual …</a:t>
            </a:r>
          </a:p>
        </p:txBody>
      </p:sp>
      <p:sp>
        <p:nvSpPr>
          <p:cNvPr id="11" name="sketchy line">
            <a:extLst>
              <a:ext uri="{FF2B5EF4-FFF2-40B4-BE49-F238E27FC236}">
                <a16:creationId xmlns:a16="http://schemas.microsoft.com/office/drawing/2014/main" id="{D4974D33-8DC5-464E-8C6D-BE58F0669C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80" y="2586994"/>
            <a:ext cx="3474720" cy="18288"/>
          </a:xfrm>
          <a:custGeom>
            <a:avLst/>
            <a:gdLst>
              <a:gd name="connsiteX0" fmla="*/ 0 w 3474720"/>
              <a:gd name="connsiteY0" fmla="*/ 0 h 18288"/>
              <a:gd name="connsiteX1" fmla="*/ 694944 w 3474720"/>
              <a:gd name="connsiteY1" fmla="*/ 0 h 18288"/>
              <a:gd name="connsiteX2" fmla="*/ 1355141 w 3474720"/>
              <a:gd name="connsiteY2" fmla="*/ 0 h 18288"/>
              <a:gd name="connsiteX3" fmla="*/ 2015338 w 3474720"/>
              <a:gd name="connsiteY3" fmla="*/ 0 h 18288"/>
              <a:gd name="connsiteX4" fmla="*/ 2779776 w 3474720"/>
              <a:gd name="connsiteY4" fmla="*/ 0 h 18288"/>
              <a:gd name="connsiteX5" fmla="*/ 3474720 w 3474720"/>
              <a:gd name="connsiteY5" fmla="*/ 0 h 18288"/>
              <a:gd name="connsiteX6" fmla="*/ 3474720 w 3474720"/>
              <a:gd name="connsiteY6" fmla="*/ 18288 h 18288"/>
              <a:gd name="connsiteX7" fmla="*/ 2779776 w 3474720"/>
              <a:gd name="connsiteY7" fmla="*/ 18288 h 18288"/>
              <a:gd name="connsiteX8" fmla="*/ 2189074 w 3474720"/>
              <a:gd name="connsiteY8" fmla="*/ 18288 h 18288"/>
              <a:gd name="connsiteX9" fmla="*/ 1528877 w 3474720"/>
              <a:gd name="connsiteY9" fmla="*/ 18288 h 18288"/>
              <a:gd name="connsiteX10" fmla="*/ 868680 w 3474720"/>
              <a:gd name="connsiteY10" fmla="*/ 18288 h 18288"/>
              <a:gd name="connsiteX11" fmla="*/ 0 w 3474720"/>
              <a:gd name="connsiteY11" fmla="*/ 18288 h 18288"/>
              <a:gd name="connsiteX12" fmla="*/ 0 w 3474720"/>
              <a:gd name="connsiteY12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640080" y="2872899"/>
            <a:ext cx="4243589" cy="332066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 sz="2400"/>
            </a:pPr>
            <a:r>
              <a:rPr lang="en-US" sz="1500" b="1" dirty="0"/>
              <a:t>Inspection is non-negotiable </a:t>
            </a:r>
            <a:r>
              <a:rPr lang="en-US" sz="1500" dirty="0"/>
              <a:t>– hire a certified RV inspector/mechanic.</a:t>
            </a:r>
          </a:p>
          <a:p>
            <a:pPr marL="34290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 sz="2400"/>
            </a:pPr>
            <a:r>
              <a:rPr lang="en-US" sz="1500" b="1" dirty="0"/>
              <a:t>Verify paperwork and ownership </a:t>
            </a:r>
            <a:r>
              <a:rPr lang="en-US" sz="1500" dirty="0"/>
              <a:t>– title, VIN, lien check, bill of sale.</a:t>
            </a:r>
          </a:p>
          <a:p>
            <a:pPr marL="34290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 sz="2400"/>
            </a:pPr>
            <a:r>
              <a:rPr lang="en-US" sz="1500" b="1" dirty="0"/>
              <a:t>Request maintenance records </a:t>
            </a:r>
            <a:r>
              <a:rPr lang="en-US" sz="1500" dirty="0"/>
              <a:t>– service logs and receipts are valuable.</a:t>
            </a:r>
          </a:p>
          <a:p>
            <a:pPr marL="34290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 sz="2400"/>
            </a:pPr>
            <a:r>
              <a:rPr lang="en-US" sz="1500" b="1" dirty="0"/>
              <a:t>Handle payment safely </a:t>
            </a:r>
            <a:r>
              <a:rPr lang="en-US" sz="1500" dirty="0"/>
              <a:t>– use bank transfer or escrow, avoid cash scams.</a:t>
            </a:r>
          </a:p>
          <a:p>
            <a:pPr marL="34290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 sz="2400"/>
            </a:pPr>
            <a:r>
              <a:rPr lang="en-US" sz="1500" b="1" dirty="0"/>
              <a:t>Be realistic </a:t>
            </a:r>
            <a:r>
              <a:rPr lang="en-US" sz="1500" dirty="0"/>
              <a:t>– sale is usually 'as is’ so “buyer beware!!!</a:t>
            </a:r>
          </a:p>
          <a:p>
            <a:pPr marL="34290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 sz="2400"/>
            </a:pPr>
            <a:r>
              <a:rPr lang="en-US" sz="1500" b="1" dirty="0"/>
              <a:t>Negotiation can run the full gamut </a:t>
            </a:r>
            <a:r>
              <a:rPr lang="en-US" sz="1500" dirty="0"/>
              <a:t>– could get a steal or could get a looney tunes episode!</a:t>
            </a:r>
          </a:p>
        </p:txBody>
      </p:sp>
      <p:pic>
        <p:nvPicPr>
          <p:cNvPr id="4" name="Picture 3" descr="A black and white rv&#10;&#10;AI-generated content may be incorrect.">
            <a:extLst>
              <a:ext uri="{FF2B5EF4-FFF2-40B4-BE49-F238E27FC236}">
                <a16:creationId xmlns:a16="http://schemas.microsoft.com/office/drawing/2014/main" id="{C4662921-EE0B-7900-1F29-1D3151E1F1E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1638" r="2131" b="-1"/>
          <a:stretch>
            <a:fillRect/>
          </a:stretch>
        </p:blipFill>
        <p:spPr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0080" y="325369"/>
            <a:ext cx="4368602" cy="1956841"/>
          </a:xfrm>
        </p:spPr>
        <p:txBody>
          <a:bodyPr anchor="b">
            <a:normAutofit/>
          </a:bodyPr>
          <a:lstStyle/>
          <a:p>
            <a:r>
              <a:rPr lang="en-US" sz="4200"/>
              <a:t>Buying Used: Price &amp; Negotiation</a:t>
            </a:r>
          </a:p>
        </p:txBody>
      </p:sp>
      <p:sp>
        <p:nvSpPr>
          <p:cNvPr id="11" name="sketchy line">
            <a:extLst>
              <a:ext uri="{FF2B5EF4-FFF2-40B4-BE49-F238E27FC236}">
                <a16:creationId xmlns:a16="http://schemas.microsoft.com/office/drawing/2014/main" id="{D4974D33-8DC5-464E-8C6D-BE58F0669C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80" y="2586994"/>
            <a:ext cx="3474720" cy="18288"/>
          </a:xfrm>
          <a:custGeom>
            <a:avLst/>
            <a:gdLst>
              <a:gd name="connsiteX0" fmla="*/ 0 w 3474720"/>
              <a:gd name="connsiteY0" fmla="*/ 0 h 18288"/>
              <a:gd name="connsiteX1" fmla="*/ 694944 w 3474720"/>
              <a:gd name="connsiteY1" fmla="*/ 0 h 18288"/>
              <a:gd name="connsiteX2" fmla="*/ 1355141 w 3474720"/>
              <a:gd name="connsiteY2" fmla="*/ 0 h 18288"/>
              <a:gd name="connsiteX3" fmla="*/ 2015338 w 3474720"/>
              <a:gd name="connsiteY3" fmla="*/ 0 h 18288"/>
              <a:gd name="connsiteX4" fmla="*/ 2779776 w 3474720"/>
              <a:gd name="connsiteY4" fmla="*/ 0 h 18288"/>
              <a:gd name="connsiteX5" fmla="*/ 3474720 w 3474720"/>
              <a:gd name="connsiteY5" fmla="*/ 0 h 18288"/>
              <a:gd name="connsiteX6" fmla="*/ 3474720 w 3474720"/>
              <a:gd name="connsiteY6" fmla="*/ 18288 h 18288"/>
              <a:gd name="connsiteX7" fmla="*/ 2779776 w 3474720"/>
              <a:gd name="connsiteY7" fmla="*/ 18288 h 18288"/>
              <a:gd name="connsiteX8" fmla="*/ 2189074 w 3474720"/>
              <a:gd name="connsiteY8" fmla="*/ 18288 h 18288"/>
              <a:gd name="connsiteX9" fmla="*/ 1528877 w 3474720"/>
              <a:gd name="connsiteY9" fmla="*/ 18288 h 18288"/>
              <a:gd name="connsiteX10" fmla="*/ 868680 w 3474720"/>
              <a:gd name="connsiteY10" fmla="*/ 18288 h 18288"/>
              <a:gd name="connsiteX11" fmla="*/ 0 w 3474720"/>
              <a:gd name="connsiteY11" fmla="*/ 18288 h 18288"/>
              <a:gd name="connsiteX12" fmla="*/ 0 w 3474720"/>
              <a:gd name="connsiteY12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0080" y="2872899"/>
            <a:ext cx="4243589" cy="3320668"/>
          </a:xfrm>
        </p:spPr>
        <p:txBody>
          <a:bodyPr>
            <a:normAutofit lnSpcReduction="10000"/>
          </a:bodyPr>
          <a:lstStyle/>
          <a:p>
            <a:r>
              <a:rPr lang="en-US" sz="2000" b="1" dirty="0"/>
              <a:t>Buying from an Individual:</a:t>
            </a:r>
          </a:p>
          <a:p>
            <a:pPr lvl="1"/>
            <a:r>
              <a:rPr lang="en-US" sz="1500" dirty="0"/>
              <a:t>Lower prices — no overhead or dealer markup</a:t>
            </a:r>
          </a:p>
          <a:p>
            <a:pPr lvl="1"/>
            <a:r>
              <a:rPr lang="en-US" sz="1500" dirty="0"/>
              <a:t>Flexible, motivated sellers may take less</a:t>
            </a:r>
          </a:p>
          <a:p>
            <a:pPr lvl="1"/>
            <a:r>
              <a:rPr lang="en-US" sz="1500" dirty="0"/>
              <a:t>Higher risk of hidden issues</a:t>
            </a:r>
          </a:p>
          <a:p>
            <a:endParaRPr lang="en-US" sz="1500" dirty="0"/>
          </a:p>
          <a:p>
            <a:r>
              <a:rPr lang="en-US" sz="2000" b="1" dirty="0"/>
              <a:t>Buying from a Dealer:</a:t>
            </a:r>
          </a:p>
          <a:p>
            <a:pPr lvl="1"/>
            <a:r>
              <a:rPr lang="en-US" sz="1500" dirty="0"/>
              <a:t>Higher prices — includes overhead &amp; reconditioning</a:t>
            </a:r>
          </a:p>
          <a:p>
            <a:pPr lvl="1"/>
            <a:r>
              <a:rPr lang="en-US" sz="1500" dirty="0"/>
              <a:t>More structured negotiation — less wiggle room</a:t>
            </a:r>
          </a:p>
          <a:p>
            <a:pPr lvl="1"/>
            <a:r>
              <a:rPr lang="en-US" sz="1500" dirty="0"/>
              <a:t>Peace of mind from inspections</a:t>
            </a:r>
          </a:p>
        </p:txBody>
      </p:sp>
      <p:pic>
        <p:nvPicPr>
          <p:cNvPr id="4" name="Picture 3" descr="A black and white rv&#10;&#10;AI-generated content may be incorrect.">
            <a:extLst>
              <a:ext uri="{FF2B5EF4-FFF2-40B4-BE49-F238E27FC236}">
                <a16:creationId xmlns:a16="http://schemas.microsoft.com/office/drawing/2014/main" id="{5B6E591B-514B-7C73-7A8E-F53FE07A86A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1638" r="2131" b="-1"/>
          <a:stretch>
            <a:fillRect/>
          </a:stretch>
        </p:blipFill>
        <p:spPr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0080" y="325369"/>
            <a:ext cx="4368602" cy="1956841"/>
          </a:xfrm>
        </p:spPr>
        <p:txBody>
          <a:bodyPr anchor="b">
            <a:normAutofit/>
          </a:bodyPr>
          <a:lstStyle/>
          <a:p>
            <a:r>
              <a:rPr lang="en-US" sz="3800"/>
              <a:t>Buying Used: Protection, Financing &amp; Paperwork</a:t>
            </a:r>
          </a:p>
        </p:txBody>
      </p:sp>
      <p:sp>
        <p:nvSpPr>
          <p:cNvPr id="11" name="sketchy line">
            <a:extLst>
              <a:ext uri="{FF2B5EF4-FFF2-40B4-BE49-F238E27FC236}">
                <a16:creationId xmlns:a16="http://schemas.microsoft.com/office/drawing/2014/main" id="{D4974D33-8DC5-464E-8C6D-BE58F0669C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80" y="2586994"/>
            <a:ext cx="3474720" cy="18288"/>
          </a:xfrm>
          <a:custGeom>
            <a:avLst/>
            <a:gdLst>
              <a:gd name="connsiteX0" fmla="*/ 0 w 3474720"/>
              <a:gd name="connsiteY0" fmla="*/ 0 h 18288"/>
              <a:gd name="connsiteX1" fmla="*/ 694944 w 3474720"/>
              <a:gd name="connsiteY1" fmla="*/ 0 h 18288"/>
              <a:gd name="connsiteX2" fmla="*/ 1355141 w 3474720"/>
              <a:gd name="connsiteY2" fmla="*/ 0 h 18288"/>
              <a:gd name="connsiteX3" fmla="*/ 2015338 w 3474720"/>
              <a:gd name="connsiteY3" fmla="*/ 0 h 18288"/>
              <a:gd name="connsiteX4" fmla="*/ 2779776 w 3474720"/>
              <a:gd name="connsiteY4" fmla="*/ 0 h 18288"/>
              <a:gd name="connsiteX5" fmla="*/ 3474720 w 3474720"/>
              <a:gd name="connsiteY5" fmla="*/ 0 h 18288"/>
              <a:gd name="connsiteX6" fmla="*/ 3474720 w 3474720"/>
              <a:gd name="connsiteY6" fmla="*/ 18288 h 18288"/>
              <a:gd name="connsiteX7" fmla="*/ 2779776 w 3474720"/>
              <a:gd name="connsiteY7" fmla="*/ 18288 h 18288"/>
              <a:gd name="connsiteX8" fmla="*/ 2189074 w 3474720"/>
              <a:gd name="connsiteY8" fmla="*/ 18288 h 18288"/>
              <a:gd name="connsiteX9" fmla="*/ 1528877 w 3474720"/>
              <a:gd name="connsiteY9" fmla="*/ 18288 h 18288"/>
              <a:gd name="connsiteX10" fmla="*/ 868680 w 3474720"/>
              <a:gd name="connsiteY10" fmla="*/ 18288 h 18288"/>
              <a:gd name="connsiteX11" fmla="*/ 0 w 3474720"/>
              <a:gd name="connsiteY11" fmla="*/ 18288 h 18288"/>
              <a:gd name="connsiteX12" fmla="*/ 0 w 3474720"/>
              <a:gd name="connsiteY12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0080" y="2872899"/>
            <a:ext cx="4243589" cy="3320668"/>
          </a:xfrm>
        </p:spPr>
        <p:txBody>
          <a:bodyPr>
            <a:normAutofit/>
          </a:bodyPr>
          <a:lstStyle/>
          <a:p>
            <a:r>
              <a:rPr lang="en-US" sz="2000" b="1" dirty="0"/>
              <a:t>Buying from an Individual:</a:t>
            </a:r>
          </a:p>
          <a:p>
            <a:pPr lvl="1"/>
            <a:r>
              <a:rPr lang="en-US" sz="1400" dirty="0"/>
              <a:t>No warranty — 'as is' only</a:t>
            </a:r>
          </a:p>
          <a:p>
            <a:pPr lvl="1"/>
            <a:r>
              <a:rPr lang="en-US" sz="1400" dirty="0"/>
              <a:t>Financing harder — must arrange personally</a:t>
            </a:r>
          </a:p>
          <a:p>
            <a:pPr lvl="1"/>
            <a:r>
              <a:rPr lang="en-US" sz="1400" dirty="0"/>
              <a:t>Buyer responsible for DMV, title, lien clearance</a:t>
            </a:r>
          </a:p>
          <a:p>
            <a:endParaRPr lang="en-US" sz="1400" dirty="0"/>
          </a:p>
          <a:p>
            <a:r>
              <a:rPr lang="en-US" sz="2000" b="1" dirty="0"/>
              <a:t>Buying from a Dealer:</a:t>
            </a:r>
          </a:p>
          <a:p>
            <a:pPr lvl="1"/>
            <a:r>
              <a:rPr lang="en-US" sz="1400" dirty="0"/>
              <a:t>Warranties or service contracts available</a:t>
            </a:r>
          </a:p>
          <a:p>
            <a:pPr lvl="1"/>
            <a:r>
              <a:rPr lang="en-US" sz="1400" dirty="0"/>
              <a:t>In-house financing (sometimes higher rates)</a:t>
            </a:r>
          </a:p>
          <a:p>
            <a:pPr lvl="1"/>
            <a:r>
              <a:rPr lang="en-US" sz="1400" dirty="0"/>
              <a:t>Dealer handles paperwork, title, registration</a:t>
            </a:r>
          </a:p>
        </p:txBody>
      </p:sp>
      <p:pic>
        <p:nvPicPr>
          <p:cNvPr id="4" name="Picture 3" descr="A black and white rv&#10;&#10;AI-generated content may be incorrect.">
            <a:extLst>
              <a:ext uri="{FF2B5EF4-FFF2-40B4-BE49-F238E27FC236}">
                <a16:creationId xmlns:a16="http://schemas.microsoft.com/office/drawing/2014/main" id="{AF13E274-269C-3E85-8FDD-658A74C388B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1638" r="2131" b="-1"/>
          <a:stretch>
            <a:fillRect/>
          </a:stretch>
        </p:blipFill>
        <p:spPr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0080" y="325369"/>
            <a:ext cx="4368602" cy="1956841"/>
          </a:xfrm>
        </p:spPr>
        <p:txBody>
          <a:bodyPr anchor="b">
            <a:normAutofit/>
          </a:bodyPr>
          <a:lstStyle/>
          <a:p>
            <a:r>
              <a:rPr lang="en-US" sz="3800"/>
              <a:t>Buying Used: Convenience, Selection &amp; Support</a:t>
            </a:r>
          </a:p>
        </p:txBody>
      </p:sp>
      <p:sp>
        <p:nvSpPr>
          <p:cNvPr id="11" name="sketchy line">
            <a:extLst>
              <a:ext uri="{FF2B5EF4-FFF2-40B4-BE49-F238E27FC236}">
                <a16:creationId xmlns:a16="http://schemas.microsoft.com/office/drawing/2014/main" id="{D4974D33-8DC5-464E-8C6D-BE58F0669C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80" y="2586994"/>
            <a:ext cx="3474720" cy="18288"/>
          </a:xfrm>
          <a:custGeom>
            <a:avLst/>
            <a:gdLst>
              <a:gd name="connsiteX0" fmla="*/ 0 w 3474720"/>
              <a:gd name="connsiteY0" fmla="*/ 0 h 18288"/>
              <a:gd name="connsiteX1" fmla="*/ 694944 w 3474720"/>
              <a:gd name="connsiteY1" fmla="*/ 0 h 18288"/>
              <a:gd name="connsiteX2" fmla="*/ 1355141 w 3474720"/>
              <a:gd name="connsiteY2" fmla="*/ 0 h 18288"/>
              <a:gd name="connsiteX3" fmla="*/ 2015338 w 3474720"/>
              <a:gd name="connsiteY3" fmla="*/ 0 h 18288"/>
              <a:gd name="connsiteX4" fmla="*/ 2779776 w 3474720"/>
              <a:gd name="connsiteY4" fmla="*/ 0 h 18288"/>
              <a:gd name="connsiteX5" fmla="*/ 3474720 w 3474720"/>
              <a:gd name="connsiteY5" fmla="*/ 0 h 18288"/>
              <a:gd name="connsiteX6" fmla="*/ 3474720 w 3474720"/>
              <a:gd name="connsiteY6" fmla="*/ 18288 h 18288"/>
              <a:gd name="connsiteX7" fmla="*/ 2779776 w 3474720"/>
              <a:gd name="connsiteY7" fmla="*/ 18288 h 18288"/>
              <a:gd name="connsiteX8" fmla="*/ 2189074 w 3474720"/>
              <a:gd name="connsiteY8" fmla="*/ 18288 h 18288"/>
              <a:gd name="connsiteX9" fmla="*/ 1528877 w 3474720"/>
              <a:gd name="connsiteY9" fmla="*/ 18288 h 18288"/>
              <a:gd name="connsiteX10" fmla="*/ 868680 w 3474720"/>
              <a:gd name="connsiteY10" fmla="*/ 18288 h 18288"/>
              <a:gd name="connsiteX11" fmla="*/ 0 w 3474720"/>
              <a:gd name="connsiteY11" fmla="*/ 18288 h 18288"/>
              <a:gd name="connsiteX12" fmla="*/ 0 w 3474720"/>
              <a:gd name="connsiteY12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0080" y="2872899"/>
            <a:ext cx="4243589" cy="3320668"/>
          </a:xfrm>
        </p:spPr>
        <p:txBody>
          <a:bodyPr>
            <a:normAutofit lnSpcReduction="10000"/>
          </a:bodyPr>
          <a:lstStyle/>
          <a:p>
            <a:r>
              <a:rPr lang="en-US" sz="2000" b="1" dirty="0"/>
              <a:t>Buying from an Individual:</a:t>
            </a:r>
          </a:p>
          <a:p>
            <a:pPr lvl="1"/>
            <a:r>
              <a:rPr lang="en-US" sz="1500" dirty="0"/>
              <a:t>Limited to one unit — no alternatives</a:t>
            </a:r>
          </a:p>
          <a:p>
            <a:pPr lvl="1"/>
            <a:r>
              <a:rPr lang="en-US" sz="1500" dirty="0"/>
              <a:t>Slower process — inspections &amp; paperwork on you</a:t>
            </a:r>
          </a:p>
          <a:p>
            <a:pPr lvl="1"/>
            <a:r>
              <a:rPr lang="en-US" sz="1500" dirty="0"/>
              <a:t>No after-sale support</a:t>
            </a:r>
          </a:p>
          <a:p>
            <a:endParaRPr lang="en-US" sz="1500" dirty="0"/>
          </a:p>
          <a:p>
            <a:r>
              <a:rPr lang="en-US" sz="2000" b="1" dirty="0"/>
              <a:t>Buying from a Dealer:</a:t>
            </a:r>
          </a:p>
          <a:p>
            <a:pPr lvl="1"/>
            <a:r>
              <a:rPr lang="en-US" sz="1500" dirty="0"/>
              <a:t>Wide selection to compare</a:t>
            </a:r>
          </a:p>
          <a:p>
            <a:pPr lvl="1"/>
            <a:r>
              <a:rPr lang="en-US" sz="1500" dirty="0"/>
              <a:t>One-stop shop — faster &amp; easier transaction</a:t>
            </a:r>
          </a:p>
          <a:p>
            <a:pPr lvl="1"/>
            <a:r>
              <a:rPr lang="en-US" sz="1500" dirty="0"/>
              <a:t>Service, trade-in options, and ongoing support</a:t>
            </a:r>
          </a:p>
        </p:txBody>
      </p:sp>
      <p:pic>
        <p:nvPicPr>
          <p:cNvPr id="4" name="Picture 3" descr="A black and white rv&#10;&#10;AI-generated content may be incorrect.">
            <a:extLst>
              <a:ext uri="{FF2B5EF4-FFF2-40B4-BE49-F238E27FC236}">
                <a16:creationId xmlns:a16="http://schemas.microsoft.com/office/drawing/2014/main" id="{3E469B4A-7AD7-E222-E925-D9913BE79A1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1638" r="2131" b="-1"/>
          <a:stretch>
            <a:fillRect/>
          </a:stretch>
        </p:blipFill>
        <p:spPr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0080" y="325369"/>
            <a:ext cx="4368602" cy="1956841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200"/>
              <a:t>🎯 The Game of Buying – Key Lessons</a:t>
            </a:r>
          </a:p>
        </p:txBody>
      </p:sp>
      <p:sp>
        <p:nvSpPr>
          <p:cNvPr id="11" name="sketchy line">
            <a:extLst>
              <a:ext uri="{FF2B5EF4-FFF2-40B4-BE49-F238E27FC236}">
                <a16:creationId xmlns:a16="http://schemas.microsoft.com/office/drawing/2014/main" id="{D4974D33-8DC5-464E-8C6D-BE58F0669C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80" y="2586994"/>
            <a:ext cx="3474720" cy="18288"/>
          </a:xfrm>
          <a:custGeom>
            <a:avLst/>
            <a:gdLst>
              <a:gd name="connsiteX0" fmla="*/ 0 w 3474720"/>
              <a:gd name="connsiteY0" fmla="*/ 0 h 18288"/>
              <a:gd name="connsiteX1" fmla="*/ 694944 w 3474720"/>
              <a:gd name="connsiteY1" fmla="*/ 0 h 18288"/>
              <a:gd name="connsiteX2" fmla="*/ 1355141 w 3474720"/>
              <a:gd name="connsiteY2" fmla="*/ 0 h 18288"/>
              <a:gd name="connsiteX3" fmla="*/ 2015338 w 3474720"/>
              <a:gd name="connsiteY3" fmla="*/ 0 h 18288"/>
              <a:gd name="connsiteX4" fmla="*/ 2779776 w 3474720"/>
              <a:gd name="connsiteY4" fmla="*/ 0 h 18288"/>
              <a:gd name="connsiteX5" fmla="*/ 3474720 w 3474720"/>
              <a:gd name="connsiteY5" fmla="*/ 0 h 18288"/>
              <a:gd name="connsiteX6" fmla="*/ 3474720 w 3474720"/>
              <a:gd name="connsiteY6" fmla="*/ 18288 h 18288"/>
              <a:gd name="connsiteX7" fmla="*/ 2779776 w 3474720"/>
              <a:gd name="connsiteY7" fmla="*/ 18288 h 18288"/>
              <a:gd name="connsiteX8" fmla="*/ 2189074 w 3474720"/>
              <a:gd name="connsiteY8" fmla="*/ 18288 h 18288"/>
              <a:gd name="connsiteX9" fmla="*/ 1528877 w 3474720"/>
              <a:gd name="connsiteY9" fmla="*/ 18288 h 18288"/>
              <a:gd name="connsiteX10" fmla="*/ 868680 w 3474720"/>
              <a:gd name="connsiteY10" fmla="*/ 18288 h 18288"/>
              <a:gd name="connsiteX11" fmla="*/ 0 w 3474720"/>
              <a:gd name="connsiteY11" fmla="*/ 18288 h 18288"/>
              <a:gd name="connsiteX12" fmla="*/ 0 w 3474720"/>
              <a:gd name="connsiteY12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640080" y="2872899"/>
            <a:ext cx="4243589" cy="332066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34290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/>
              <a:t>Mindset matters … </a:t>
            </a:r>
          </a:p>
          <a:p>
            <a:pPr marL="34290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 sz="2400"/>
            </a:pPr>
            <a:r>
              <a:rPr lang="en-US" sz="2000" dirty="0"/>
              <a:t>Dealers start high – discounts are part of the game.</a:t>
            </a:r>
          </a:p>
          <a:p>
            <a:pPr marL="34290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 sz="2400"/>
            </a:pPr>
            <a:r>
              <a:rPr lang="en-US" sz="2000" dirty="0"/>
              <a:t>Invoice, incentives, and holdbacks mean real dealer cost is lower than you see.</a:t>
            </a:r>
          </a:p>
          <a:p>
            <a:pPr marL="34290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 sz="2400"/>
            </a:pPr>
            <a:r>
              <a:rPr lang="en-US" sz="2000" dirty="0"/>
              <a:t>Seasonality, quotas, and inventory drive discount flexibility.</a:t>
            </a:r>
          </a:p>
          <a:p>
            <a:pPr marL="34290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 sz="2400"/>
            </a:pPr>
            <a:r>
              <a:rPr lang="en-US" sz="2000" dirty="0"/>
              <a:t>Your preparation, financing, and mindset make a huge difference.</a:t>
            </a:r>
          </a:p>
          <a:p>
            <a:pPr marL="34290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 sz="2400"/>
            </a:pPr>
            <a:r>
              <a:rPr lang="en-US" sz="2000" dirty="0"/>
              <a:t>Used vs new? There is no right answer for everyone!!!</a:t>
            </a:r>
          </a:p>
        </p:txBody>
      </p:sp>
      <p:pic>
        <p:nvPicPr>
          <p:cNvPr id="4" name="Picture 3" descr="A black and white rv&#10;&#10;AI-generated content may be incorrect.">
            <a:extLst>
              <a:ext uri="{FF2B5EF4-FFF2-40B4-BE49-F238E27FC236}">
                <a16:creationId xmlns:a16="http://schemas.microsoft.com/office/drawing/2014/main" id="{74DA498D-E43E-6703-24E5-C55D0F7E004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1638" r="2131" b="-1"/>
          <a:stretch>
            <a:fillRect/>
          </a:stretch>
        </p:blipFill>
        <p:spPr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0080" y="325369"/>
            <a:ext cx="4368602" cy="1956841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400" dirty="0"/>
              <a:t>✅ Key Takeaways</a:t>
            </a:r>
          </a:p>
        </p:txBody>
      </p:sp>
      <p:sp>
        <p:nvSpPr>
          <p:cNvPr id="11" name="sketchy line">
            <a:extLst>
              <a:ext uri="{FF2B5EF4-FFF2-40B4-BE49-F238E27FC236}">
                <a16:creationId xmlns:a16="http://schemas.microsoft.com/office/drawing/2014/main" id="{D4974D33-8DC5-464E-8C6D-BE58F0669C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80" y="2586994"/>
            <a:ext cx="3474720" cy="18288"/>
          </a:xfrm>
          <a:custGeom>
            <a:avLst/>
            <a:gdLst>
              <a:gd name="connsiteX0" fmla="*/ 0 w 3474720"/>
              <a:gd name="connsiteY0" fmla="*/ 0 h 18288"/>
              <a:gd name="connsiteX1" fmla="*/ 694944 w 3474720"/>
              <a:gd name="connsiteY1" fmla="*/ 0 h 18288"/>
              <a:gd name="connsiteX2" fmla="*/ 1355141 w 3474720"/>
              <a:gd name="connsiteY2" fmla="*/ 0 h 18288"/>
              <a:gd name="connsiteX3" fmla="*/ 2015338 w 3474720"/>
              <a:gd name="connsiteY3" fmla="*/ 0 h 18288"/>
              <a:gd name="connsiteX4" fmla="*/ 2779776 w 3474720"/>
              <a:gd name="connsiteY4" fmla="*/ 0 h 18288"/>
              <a:gd name="connsiteX5" fmla="*/ 3474720 w 3474720"/>
              <a:gd name="connsiteY5" fmla="*/ 0 h 18288"/>
              <a:gd name="connsiteX6" fmla="*/ 3474720 w 3474720"/>
              <a:gd name="connsiteY6" fmla="*/ 18288 h 18288"/>
              <a:gd name="connsiteX7" fmla="*/ 2779776 w 3474720"/>
              <a:gd name="connsiteY7" fmla="*/ 18288 h 18288"/>
              <a:gd name="connsiteX8" fmla="*/ 2189074 w 3474720"/>
              <a:gd name="connsiteY8" fmla="*/ 18288 h 18288"/>
              <a:gd name="connsiteX9" fmla="*/ 1528877 w 3474720"/>
              <a:gd name="connsiteY9" fmla="*/ 18288 h 18288"/>
              <a:gd name="connsiteX10" fmla="*/ 868680 w 3474720"/>
              <a:gd name="connsiteY10" fmla="*/ 18288 h 18288"/>
              <a:gd name="connsiteX11" fmla="*/ 0 w 3474720"/>
              <a:gd name="connsiteY11" fmla="*/ 18288 h 18288"/>
              <a:gd name="connsiteX12" fmla="*/ 0 w 3474720"/>
              <a:gd name="connsiteY12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640080" y="2872899"/>
            <a:ext cx="4243589" cy="332066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34290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 sz="2400"/>
            </a:pPr>
            <a:r>
              <a:rPr lang="en-US" sz="1600" dirty="0"/>
              <a:t>Confidence comes from preparation, knowledge, and mindset.</a:t>
            </a:r>
          </a:p>
          <a:p>
            <a:pPr marL="34290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 sz="2400"/>
            </a:pPr>
            <a:r>
              <a:rPr lang="en-US" sz="1600" dirty="0"/>
              <a:t>The right floor plan, dealer, and salesperson save time &amp; money.</a:t>
            </a:r>
          </a:p>
          <a:p>
            <a:pPr marL="34290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 sz="2400"/>
            </a:pPr>
            <a:r>
              <a:rPr lang="en-US" sz="1600" dirty="0"/>
              <a:t>Financing: pre-approval gives you control and saves thousands.</a:t>
            </a:r>
          </a:p>
          <a:p>
            <a:pPr marL="34290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 sz="2400"/>
            </a:pPr>
            <a:r>
              <a:rPr lang="en-US" sz="1600" dirty="0"/>
              <a:t>Dealers always have room to negotiate – timing &amp; competition matter.</a:t>
            </a:r>
          </a:p>
          <a:p>
            <a:pPr marL="34290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 sz="2400"/>
            </a:pPr>
            <a:r>
              <a:rPr lang="en-US" sz="1600" dirty="0"/>
              <a:t>There’s no single right answer – new vs. used depends on your needs.</a:t>
            </a:r>
          </a:p>
          <a:p>
            <a:pPr marL="34290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 sz="2400"/>
            </a:pPr>
            <a:r>
              <a:rPr lang="en-US" sz="1600" dirty="0"/>
              <a:t>Stay logical, patient, and willing to walk away.</a:t>
            </a:r>
          </a:p>
        </p:txBody>
      </p:sp>
      <p:pic>
        <p:nvPicPr>
          <p:cNvPr id="4" name="Picture 3" descr="A black and white rv&#10;&#10;AI-generated content may be incorrect.">
            <a:extLst>
              <a:ext uri="{FF2B5EF4-FFF2-40B4-BE49-F238E27FC236}">
                <a16:creationId xmlns:a16="http://schemas.microsoft.com/office/drawing/2014/main" id="{041A81FE-89CE-C973-EDE2-A8DE8D8A1C1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1638" r="2131" b="-1"/>
          <a:stretch>
            <a:fillRect/>
          </a:stretch>
        </p:blipFill>
        <p:spPr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Shape 188"/>
          <p:cNvSpPr/>
          <p:nvPr/>
        </p:nvSpPr>
        <p:spPr>
          <a:xfrm>
            <a:off x="7047234" y="1462259"/>
            <a:ext cx="4709165" cy="74267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0" tIns="0" rIns="0" bIns="0" numCol="1" anchor="ctr">
            <a:noAutofit/>
          </a:bodyPr>
          <a:lstStyle>
            <a:lvl1pPr algn="l" defTabSz="584200">
              <a:lnSpc>
                <a:spcPct val="110000"/>
              </a:lnSpc>
              <a:spcBef>
                <a:spcPts val="3000"/>
              </a:spcBef>
              <a:defRPr sz="2000">
                <a:solidFill>
                  <a:srgbClr val="4C4C4C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lang="en-US" sz="1600" dirty="0">
                <a:solidFill>
                  <a:schemeClr val="tx1"/>
                </a:solidFill>
                <a:latin typeface="Lato Light"/>
                <a:ea typeface="Lato Light"/>
                <a:cs typeface="Lato Light"/>
              </a:rPr>
              <a:t>Keep in touch with us and let us know how we can continue to serve you and your journey!</a:t>
            </a:r>
          </a:p>
        </p:txBody>
      </p:sp>
      <p:sp>
        <p:nvSpPr>
          <p:cNvPr id="78" name="TextBox 77"/>
          <p:cNvSpPr txBox="1"/>
          <p:nvPr/>
        </p:nvSpPr>
        <p:spPr>
          <a:xfrm>
            <a:off x="7018587" y="596815"/>
            <a:ext cx="3658374" cy="82304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2700" dirty="0">
                <a:solidFill>
                  <a:schemeClr val="tx2"/>
                </a:solidFill>
                <a:latin typeface="Lato Black"/>
                <a:cs typeface="Lato Black"/>
              </a:rPr>
              <a:t>Jim &amp; Christie Jacobus</a:t>
            </a:r>
          </a:p>
          <a:p>
            <a:pPr>
              <a:lnSpc>
                <a:spcPct val="120000"/>
              </a:lnSpc>
            </a:pPr>
            <a:r>
              <a:rPr lang="en-US" sz="1400" dirty="0" err="1">
                <a:latin typeface="Lato Light"/>
                <a:cs typeface="Lato Light"/>
              </a:rPr>
              <a:t>JoyHauling</a:t>
            </a:r>
            <a:r>
              <a:rPr lang="en-US" sz="1400" dirty="0">
                <a:latin typeface="Lato Light"/>
                <a:cs typeface="Lato Light"/>
              </a:rPr>
              <a:t> With Team Jacobus</a:t>
            </a:r>
          </a:p>
        </p:txBody>
      </p:sp>
      <p:pic>
        <p:nvPicPr>
          <p:cNvPr id="20" name="Picture 6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1161534" y="148281"/>
            <a:ext cx="4164227" cy="661086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80A6C8FB-BAC2-626B-59CE-A3BB63265947}"/>
              </a:ext>
            </a:extLst>
          </p:cNvPr>
          <p:cNvSpPr txBox="1"/>
          <p:nvPr/>
        </p:nvSpPr>
        <p:spPr>
          <a:xfrm>
            <a:off x="7278130" y="6076519"/>
            <a:ext cx="49138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err="1"/>
              <a:t>WWW.JoyHauling.Com</a:t>
            </a:r>
            <a:endParaRPr lang="en-US" dirty="0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F4959113-8844-94D8-CF48-E3EB500BE5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4571" y="3129022"/>
            <a:ext cx="1935126" cy="19351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0E2D4048-7EB0-54A7-EBE4-E3DFF4CF090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28504" y="3129022"/>
            <a:ext cx="1935126" cy="19351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EB3E9656-F147-1F11-7049-0298014B6A44}"/>
              </a:ext>
            </a:extLst>
          </p:cNvPr>
          <p:cNvSpPr txBox="1"/>
          <p:nvPr/>
        </p:nvSpPr>
        <p:spPr>
          <a:xfrm>
            <a:off x="7776519" y="5247168"/>
            <a:ext cx="39170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err="1"/>
              <a:t>E:mail</a:t>
            </a:r>
            <a:r>
              <a:rPr lang="en-US" dirty="0"/>
              <a:t>: </a:t>
            </a:r>
            <a:r>
              <a:rPr lang="en-US" dirty="0">
                <a:hlinkClick r:id="rId5"/>
              </a:rPr>
              <a:t>Jim@TeamJacobus.com</a:t>
            </a:r>
            <a:endParaRPr lang="en-US" dirty="0"/>
          </a:p>
          <a:p>
            <a:pPr algn="ctr"/>
            <a:r>
              <a:rPr lang="en-US" dirty="0"/>
              <a:t>Phone: 281-725-8367</a:t>
            </a:r>
          </a:p>
        </p:txBody>
      </p:sp>
    </p:spTree>
    <p:extLst>
      <p:ext uri="{BB962C8B-B14F-4D97-AF65-F5344CB8AC3E}">
        <p14:creationId xmlns:p14="http://schemas.microsoft.com/office/powerpoint/2010/main" val="225854231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5267</TotalTime>
  <Words>2010</Words>
  <Application>Microsoft Macintosh PowerPoint</Application>
  <PresentationFormat>Widescreen</PresentationFormat>
  <Paragraphs>252</Paragraphs>
  <Slides>45</Slides>
  <Notes>0</Notes>
  <HiddenSlides>4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45</vt:i4>
      </vt:variant>
    </vt:vector>
  </HeadingPairs>
  <TitlesOfParts>
    <vt:vector size="52" baseType="lpstr">
      <vt:lpstr>Aptos</vt:lpstr>
      <vt:lpstr>Aptos Display</vt:lpstr>
      <vt:lpstr>Arial</vt:lpstr>
      <vt:lpstr>Calibri</vt:lpstr>
      <vt:lpstr>Lato Black</vt:lpstr>
      <vt:lpstr>Lato Light</vt:lpstr>
      <vt:lpstr>Office Theme</vt:lpstr>
      <vt:lpstr>How To Confidently Buy Your Next Grand Design and Save $1,000’s of Dollars In the Process!!!</vt:lpstr>
      <vt:lpstr>📋 Agenda – What We’ll Cover</vt:lpstr>
      <vt:lpstr>✅ What Is Confidence?</vt:lpstr>
      <vt:lpstr>✨ What Creates Confidence?</vt:lpstr>
      <vt:lpstr> How do you know when a sales person is lying? </vt:lpstr>
      <vt:lpstr> A Good Deal Is A State of Mind!!! </vt:lpstr>
      <vt:lpstr>Making the Right Choice!</vt:lpstr>
      <vt:lpstr>🛋️ Choosing the Right Floor Plan</vt:lpstr>
      <vt:lpstr>Choosing the Right Manufacturer</vt:lpstr>
      <vt:lpstr>🏢 Choosing the Right Dealer</vt:lpstr>
      <vt:lpstr>Chat GPT for the Win!!!</vt:lpstr>
      <vt:lpstr>🏢 Choosing the Right Dealer</vt:lpstr>
      <vt:lpstr>🤝 Choosing the Right Salesperson</vt:lpstr>
      <vt:lpstr>✨ Buying New vs Buying Used … </vt:lpstr>
      <vt:lpstr>💰 Buying New vs Buying Used … </vt:lpstr>
      <vt:lpstr>Summary … </vt:lpstr>
      <vt:lpstr>Financing Your RV Purchase</vt:lpstr>
      <vt:lpstr>You Must Absolutely … </vt:lpstr>
      <vt:lpstr>💳 Financing Options …</vt:lpstr>
      <vt:lpstr>✅ Pre-Approval Is Power</vt:lpstr>
      <vt:lpstr>🏦 Compare Lenders</vt:lpstr>
      <vt:lpstr>📑 Understand Loan Terms</vt:lpstr>
      <vt:lpstr>⚠️ Beware of Add-Ons in Financing</vt:lpstr>
      <vt:lpstr>What Difference Does It Make … </vt:lpstr>
      <vt:lpstr>🤔 Why Some Buyers Accept Higher Rates, Longer Terms, or Dealer Financing</vt:lpstr>
      <vt:lpstr>When They Ask … </vt:lpstr>
      <vt:lpstr>Summary … </vt:lpstr>
      <vt:lpstr>The 'Game' of Buying!</vt:lpstr>
      <vt:lpstr>💸 How Dealers Price and Discount RVs</vt:lpstr>
      <vt:lpstr>💡 What Determines Dealer Discounts?</vt:lpstr>
      <vt:lpstr>💸 How Dealers Price and Discount RVs</vt:lpstr>
      <vt:lpstr>💸 How Dealers Price and Discount RVs</vt:lpstr>
      <vt:lpstr>💸 How Dealers Price and Discount RVs</vt:lpstr>
      <vt:lpstr>How to Help Protect Against Unwanted Add Ons!</vt:lpstr>
      <vt:lpstr>📅 Seasonal Buying Patterns</vt:lpstr>
      <vt:lpstr>🧠 Mindset Tips for Buyers</vt:lpstr>
      <vt:lpstr>💰 Buying Used – Key Differences</vt:lpstr>
      <vt:lpstr>🤝 Buying From an Individual</vt:lpstr>
      <vt:lpstr>When Buying From an Individual …</vt:lpstr>
      <vt:lpstr>Buying Used: Price &amp; Negotiation</vt:lpstr>
      <vt:lpstr>Buying Used: Protection, Financing &amp; Paperwork</vt:lpstr>
      <vt:lpstr>Buying Used: Convenience, Selection &amp; Support</vt:lpstr>
      <vt:lpstr>🎯 The Game of Buying – Key Lessons</vt:lpstr>
      <vt:lpstr>✅ Key Takeaways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Jim Jacobus</dc:creator>
  <cp:lastModifiedBy>Jim Jacobus</cp:lastModifiedBy>
  <cp:revision>12</cp:revision>
  <dcterms:created xsi:type="dcterms:W3CDTF">2025-08-23T15:45:29Z</dcterms:created>
  <dcterms:modified xsi:type="dcterms:W3CDTF">2025-09-04T14:34:25Z</dcterms:modified>
</cp:coreProperties>
</file>